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F0E0"/>
          </a:solidFill>
        </a:fill>
      </a:tcStyle>
    </a:wholeTbl>
    <a:band2H>
      <a:tcTxStyle/>
      <a:tcStyle>
        <a:tcBdr/>
        <a:fill>
          <a:solidFill>
            <a:srgbClr val="EFF8F1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EB758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EB758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EB758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93915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064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064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064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064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064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064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064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064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064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gradFill flip="none" rotWithShape="1">
          <a:gsLst>
            <a:gs pos="0">
              <a:srgbClr val="264664"/>
            </a:gs>
            <a:gs pos="100000">
              <a:srgbClr val="439CD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-12700" y="2019300"/>
            <a:ext cx="12217400" cy="2819400"/>
          </a:xfrm>
          <a:prstGeom prst="rect">
            <a:avLst/>
          </a:prstGeom>
          <a:solidFill>
            <a:srgbClr val="000000">
              <a:alpha val="16429"/>
            </a:srgbClr>
          </a:solidFill>
          <a:ln w="12700">
            <a:solidFill>
              <a:srgbClr val="000000">
                <a:alpha val="16429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9" name="orbit_corporate_logo_ne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1100" y="5880100"/>
            <a:ext cx="1854200" cy="65207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0"/>
          <p:cNvSpPr/>
          <p:nvPr/>
        </p:nvSpPr>
        <p:spPr>
          <a:xfrm flipV="1">
            <a:off x="-31899" y="2016947"/>
            <a:ext cx="13186928" cy="220"/>
          </a:xfrm>
          <a:prstGeom prst="line">
            <a:avLst/>
          </a:prstGeom>
          <a:ln w="12700">
            <a:solidFill>
              <a:srgbClr val="000000">
                <a:alpha val="36000"/>
              </a:srgbClr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Shape 21"/>
          <p:cNvSpPr/>
          <p:nvPr/>
        </p:nvSpPr>
        <p:spPr>
          <a:xfrm flipV="1">
            <a:off x="-139700" y="4826000"/>
            <a:ext cx="13186927" cy="220"/>
          </a:xfrm>
          <a:prstGeom prst="line">
            <a:avLst/>
          </a:prstGeom>
          <a:ln w="12700">
            <a:solidFill>
              <a:srgbClr val="000000">
                <a:alpha val="36000"/>
              </a:srgbClr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1117600" y="2030885"/>
            <a:ext cx="9956800" cy="2806701"/>
          </a:xfrm>
          <a:prstGeom prst="rect">
            <a:avLst/>
          </a:prstGeom>
          <a:ln>
            <a:round/>
          </a:ln>
        </p:spPr>
        <p:txBody>
          <a:bodyPr lIns="0" tIns="0" rIns="0" bIns="0"/>
          <a:lstStyle>
            <a:lvl1pPr algn="ctr">
              <a:defRPr sz="3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quarter" idx="1"/>
          </p:nvPr>
        </p:nvSpPr>
        <p:spPr>
          <a:xfrm>
            <a:off x="1117600" y="5128668"/>
            <a:ext cx="9956801" cy="901701"/>
          </a:xfrm>
          <a:prstGeom prst="rect">
            <a:avLst/>
          </a:prstGeom>
          <a:ln>
            <a:round/>
          </a:ln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457200" indent="0" algn="ctr">
              <a:buClr>
                <a:srgbClr val="6DE0FF"/>
              </a:buClr>
              <a:buSzTx/>
              <a:buFontTx/>
              <a:buNone/>
              <a:defRPr sz="1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914400" indent="0" algn="ctr">
              <a:buClr>
                <a:srgbClr val="6DE0FF"/>
              </a:buClr>
              <a:defRPr sz="16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371600" indent="0" algn="ctr">
              <a:buClr>
                <a:srgbClr val="6DE0FF"/>
              </a:buClr>
              <a:def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828800" indent="0" algn="ctr">
              <a:lnSpc>
                <a:spcPts val="1900"/>
              </a:lnSpc>
              <a:buClr>
                <a:srgbClr val="6DE0FF"/>
              </a:buClr>
              <a:def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11298584" y="6442075"/>
            <a:ext cx="283816" cy="27441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l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orbit_corporate_logo_ne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1100" y="5880100"/>
            <a:ext cx="1854200" cy="652076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>
            <a:spLocks noGrp="1"/>
          </p:cNvSpPr>
          <p:nvPr>
            <p:ph idx="3"/>
          </p:nvPr>
        </p:nvSpPr>
        <p:spPr>
          <a:xfrm>
            <a:off x="6756400" y="0"/>
            <a:ext cx="5435600" cy="6858000"/>
          </a:xfrm>
          <a:prstGeom prst="rect">
            <a:avLst/>
          </a:prstGeom>
          <a:solidFill>
            <a:srgbClr val="FFFFFF"/>
          </a:solidFill>
          <a:ln w="9525">
            <a:round/>
          </a:ln>
        </p:spPr>
        <p:txBody>
          <a:bodyPr anchor="ctr"/>
          <a:lstStyle/>
          <a:p>
            <a:pPr marL="0" indent="0" algn="ctr" defTabSz="584200">
              <a:spcBef>
                <a:spcPts val="0"/>
              </a:spcBef>
              <a:buSzTx/>
              <a:buNone/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1117600" y="887309"/>
            <a:ext cx="5029200" cy="2884053"/>
          </a:xfrm>
          <a:prstGeom prst="rect">
            <a:avLst/>
          </a:prstGeom>
          <a:ln>
            <a:round/>
          </a:ln>
        </p:spPr>
        <p:txBody>
          <a:bodyPr lIns="0" tIns="0" rIns="0" bIns="0" anchor="b"/>
          <a:lstStyle>
            <a:lvl1pPr>
              <a:defRPr sz="3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1117600" y="3911641"/>
            <a:ext cx="5029201" cy="2053055"/>
          </a:xfrm>
          <a:prstGeom prst="rect">
            <a:avLst/>
          </a:prstGeom>
          <a:ln>
            <a:round/>
          </a:ln>
        </p:spPr>
        <p:txBody>
          <a:bodyPr/>
          <a:lstStyle>
            <a:lvl1pPr marL="0" indent="0">
              <a:spcBef>
                <a:spcPts val="0"/>
              </a:spcBef>
              <a:buClr>
                <a:srgbClr val="6DE0FF"/>
              </a:buClr>
              <a:buSzTx/>
              <a:buNone/>
              <a:defRPr b="1">
                <a:solidFill>
                  <a:srgbClr val="D2F5FF"/>
                </a:solidFill>
                <a:uFill>
                  <a:solidFill>
                    <a:srgbClr val="D2F5FF"/>
                  </a:solidFill>
                </a:uFill>
              </a:defRPr>
            </a:lvl1pPr>
            <a:lvl2pPr marL="457200" indent="0">
              <a:buClr>
                <a:srgbClr val="6DE0FF"/>
              </a:buClr>
              <a:buSzTx/>
              <a:buFontTx/>
              <a:buNone/>
              <a:defRPr sz="1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914400" indent="0">
              <a:buClr>
                <a:srgbClr val="6DE0FF"/>
              </a:buClr>
              <a:defRPr sz="16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371600" indent="0">
              <a:buClr>
                <a:srgbClr val="6DE0FF"/>
              </a:buClr>
              <a:def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828800" indent="0">
              <a:lnSpc>
                <a:spcPts val="1900"/>
              </a:lnSpc>
              <a:buClr>
                <a:srgbClr val="6DE0FF"/>
              </a:buClr>
              <a:def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11298584" y="6442075"/>
            <a:ext cx="283816" cy="27441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>
            <a:spLocks noGrp="1"/>
          </p:cNvSpPr>
          <p:nvPr>
            <p:ph type="body" sz="quarter" idx="13"/>
          </p:nvPr>
        </p:nvSpPr>
        <p:spPr>
          <a:xfrm>
            <a:off x="800100" y="1104900"/>
            <a:ext cx="10782300" cy="596900"/>
          </a:xfrm>
          <a:prstGeom prst="rect">
            <a:avLst/>
          </a:prstGeom>
          <a:ln w="25400"/>
        </p:spPr>
        <p:txBody>
          <a:bodyPr lIns="50800" tIns="50800" rIns="50800" bIns="50800"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>
            <a:spLocks noGrp="1"/>
          </p:cNvSpPr>
          <p:nvPr>
            <p:ph type="body" sz="quarter" idx="13"/>
          </p:nvPr>
        </p:nvSpPr>
        <p:spPr>
          <a:xfrm>
            <a:off x="800100" y="1104900"/>
            <a:ext cx="10782300" cy="596900"/>
          </a:xfrm>
          <a:prstGeom prst="rect">
            <a:avLst/>
          </a:prstGeom>
          <a:ln w="25400"/>
        </p:spPr>
        <p:txBody>
          <a:bodyPr lIns="50800" tIns="50800" rIns="50800" bIns="50800"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2" name="Shape 152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156" name="Shape 156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GT - 3D MAPPING CLOUD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Title">
    <p:bg>
      <p:bgPr>
        <a:gradFill flip="none" rotWithShape="1">
          <a:gsLst>
            <a:gs pos="0">
              <a:srgbClr val="264664"/>
            </a:gs>
            <a:gs pos="100000">
              <a:srgbClr val="439CD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rbit_corporate_logo_ne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1100" y="5880100"/>
            <a:ext cx="1854200" cy="652076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>
            <a:spLocks noGrp="1"/>
          </p:cNvSpPr>
          <p:nvPr>
            <p:ph idx="3"/>
          </p:nvPr>
        </p:nvSpPr>
        <p:spPr>
          <a:xfrm>
            <a:off x="6756400" y="0"/>
            <a:ext cx="5435600" cy="6858000"/>
          </a:xfrm>
          <a:prstGeom prst="rect">
            <a:avLst/>
          </a:prstGeom>
          <a:solidFill>
            <a:srgbClr val="FFFFFF"/>
          </a:solidFill>
          <a:ln w="9525">
            <a:round/>
          </a:ln>
        </p:spPr>
        <p:txBody>
          <a:bodyPr anchor="ctr"/>
          <a:lstStyle/>
          <a:p>
            <a:pPr marL="0" indent="0" algn="ctr" defTabSz="584200">
              <a:spcBef>
                <a:spcPts val="0"/>
              </a:spcBef>
              <a:buSzTx/>
              <a:buNone/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117600" y="887309"/>
            <a:ext cx="5029200" cy="2884053"/>
          </a:xfrm>
          <a:prstGeom prst="rect">
            <a:avLst/>
          </a:prstGeom>
          <a:ln>
            <a:round/>
          </a:ln>
        </p:spPr>
        <p:txBody>
          <a:bodyPr lIns="0" tIns="0" rIns="0" bIns="0" anchor="b"/>
          <a:lstStyle>
            <a:lvl1pPr>
              <a:defRPr sz="3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1117600" y="3911641"/>
            <a:ext cx="5029201" cy="2053055"/>
          </a:xfrm>
          <a:prstGeom prst="rect">
            <a:avLst/>
          </a:prstGeom>
          <a:ln>
            <a:round/>
          </a:ln>
        </p:spPr>
        <p:txBody>
          <a:bodyPr/>
          <a:lstStyle>
            <a:lvl1pPr marL="0" indent="0">
              <a:spcBef>
                <a:spcPts val="0"/>
              </a:spcBef>
              <a:buClr>
                <a:srgbClr val="6DE0FF"/>
              </a:buClr>
              <a:buSzTx/>
              <a:buNone/>
              <a:defRPr b="1">
                <a:solidFill>
                  <a:srgbClr val="D2F5FF"/>
                </a:solidFill>
                <a:uFill>
                  <a:solidFill>
                    <a:srgbClr val="D2F5FF"/>
                  </a:solidFill>
                </a:uFill>
              </a:defRPr>
            </a:lvl1pPr>
            <a:lvl2pPr marL="457200" indent="0">
              <a:buClr>
                <a:srgbClr val="6DE0FF"/>
              </a:buClr>
              <a:buSzTx/>
              <a:buFontTx/>
              <a:buNone/>
              <a:defRPr sz="1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914400" indent="0">
              <a:buClr>
                <a:srgbClr val="6DE0FF"/>
              </a:buClr>
              <a:defRPr sz="16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371600" indent="0">
              <a:buClr>
                <a:srgbClr val="6DE0FF"/>
              </a:buClr>
              <a:def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828800" indent="0">
              <a:lnSpc>
                <a:spcPts val="1900"/>
              </a:lnSpc>
              <a:buClr>
                <a:srgbClr val="6DE0FF"/>
              </a:buClr>
              <a:def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11298584" y="6442075"/>
            <a:ext cx="283816" cy="27441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onten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7A3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5" name="Shape 45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6" name="Shape 46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pic>
        <p:nvPicPr>
          <p:cNvPr id="47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3D Mapping v17.0 - Confidential</a:t>
            </a:r>
          </a:p>
        </p:txBody>
      </p:sp>
      <p:sp>
        <p:nvSpPr>
          <p:cNvPr id="49" name="Shape 49"/>
          <p:cNvSpPr>
            <a:spLocks noGrp="1"/>
          </p:cNvSpPr>
          <p:nvPr>
            <p:ph sz="half" idx="3"/>
          </p:nvPr>
        </p:nvSpPr>
        <p:spPr>
          <a:xfrm>
            <a:off x="6269567" y="1663700"/>
            <a:ext cx="5321301" cy="3975100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0" indent="0" algn="ctr" defTabSz="584200">
              <a:spcBef>
                <a:spcPts val="0"/>
              </a:spcBef>
              <a:buSzTx/>
              <a:buNone/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body" sz="quarter" idx="13"/>
          </p:nvPr>
        </p:nvSpPr>
        <p:spPr>
          <a:xfrm>
            <a:off x="800100" y="1104900"/>
            <a:ext cx="10782300" cy="596900"/>
          </a:xfrm>
          <a:prstGeom prst="rect">
            <a:avLst/>
          </a:prstGeom>
          <a:ln w="25400"/>
        </p:spPr>
        <p:txBody>
          <a:bodyPr lIns="50800" tIns="50800" rIns="50800" bIns="50800"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sz="half" idx="1"/>
          </p:nvPr>
        </p:nvSpPr>
        <p:spPr>
          <a:xfrm>
            <a:off x="806450" y="1663700"/>
            <a:ext cx="5334000" cy="48768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body" sz="quarter" idx="13"/>
          </p:nvPr>
        </p:nvSpPr>
        <p:spPr>
          <a:xfrm>
            <a:off x="800100" y="1104900"/>
            <a:ext cx="10782300" cy="596900"/>
          </a:xfrm>
          <a:prstGeom prst="rect">
            <a:avLst/>
          </a:prstGeom>
          <a:ln w="25400"/>
        </p:spPr>
        <p:txBody>
          <a:bodyPr lIns="50800" tIns="50800" rIns="50800" bIns="50800"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>
            <a:spLocks noGrp="1"/>
          </p:cNvSpPr>
          <p:nvPr>
            <p:ph type="body" sz="quarter" idx="13"/>
          </p:nvPr>
        </p:nvSpPr>
        <p:spPr>
          <a:xfrm>
            <a:off x="800100" y="1104900"/>
            <a:ext cx="10782300" cy="596900"/>
          </a:xfrm>
          <a:prstGeom prst="rect">
            <a:avLst/>
          </a:prstGeom>
          <a:ln w="25400"/>
        </p:spPr>
        <p:txBody>
          <a:bodyPr lIns="50800" tIns="50800" rIns="50800" bIns="50800"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Shape 74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78" name="Shape 78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3D Mapping v17.0 - Confidential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xfrm>
            <a:off x="5956300" y="6489700"/>
            <a:ext cx="266700" cy="2794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l Orange"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orbit_corporate_logo_ne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1100" y="5880100"/>
            <a:ext cx="1854200" cy="6520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>
            <a:spLocks noGrp="1"/>
          </p:cNvSpPr>
          <p:nvPr>
            <p:ph idx="3"/>
          </p:nvPr>
        </p:nvSpPr>
        <p:spPr>
          <a:xfrm>
            <a:off x="6756400" y="0"/>
            <a:ext cx="5435600" cy="6858000"/>
          </a:xfrm>
          <a:prstGeom prst="rect">
            <a:avLst/>
          </a:prstGeom>
          <a:solidFill>
            <a:srgbClr val="FFFFFF"/>
          </a:solidFill>
          <a:ln w="9525">
            <a:round/>
          </a:ln>
        </p:spPr>
        <p:txBody>
          <a:bodyPr anchor="ctr"/>
          <a:lstStyle/>
          <a:p>
            <a:pPr marL="0" indent="0" algn="ctr" defTabSz="584200">
              <a:spcBef>
                <a:spcPts val="0"/>
              </a:spcBef>
              <a:buSzTx/>
              <a:buNone/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1117600" y="887309"/>
            <a:ext cx="5029200" cy="2884053"/>
          </a:xfrm>
          <a:prstGeom prst="rect">
            <a:avLst/>
          </a:prstGeom>
          <a:ln>
            <a:round/>
          </a:ln>
        </p:spPr>
        <p:txBody>
          <a:bodyPr lIns="0" tIns="0" rIns="0" bIns="0" anchor="b"/>
          <a:lstStyle>
            <a:lvl1pPr>
              <a:defRPr sz="3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117600" y="3911641"/>
            <a:ext cx="5029201" cy="2053055"/>
          </a:xfrm>
          <a:prstGeom prst="rect">
            <a:avLst/>
          </a:prstGeom>
          <a:ln>
            <a:round/>
          </a:ln>
        </p:spPr>
        <p:txBody>
          <a:bodyPr/>
          <a:lstStyle>
            <a:lvl1pPr marL="0" indent="0">
              <a:spcBef>
                <a:spcPts val="0"/>
              </a:spcBef>
              <a:buClr>
                <a:srgbClr val="6DE0FF"/>
              </a:buClr>
              <a:buSzTx/>
              <a:buNone/>
              <a:defRPr b="1">
                <a:solidFill>
                  <a:srgbClr val="D2F5FF"/>
                </a:solidFill>
                <a:uFill>
                  <a:solidFill>
                    <a:srgbClr val="D2F5FF"/>
                  </a:solidFill>
                </a:uFill>
              </a:defRPr>
            </a:lvl1pPr>
            <a:lvl2pPr marL="457200" indent="0">
              <a:buClr>
                <a:srgbClr val="6DE0FF"/>
              </a:buClr>
              <a:buSzTx/>
              <a:buFontTx/>
              <a:buNone/>
              <a:defRPr sz="1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914400" indent="0">
              <a:buClr>
                <a:srgbClr val="6DE0FF"/>
              </a:buClr>
              <a:defRPr sz="16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371600" indent="0">
              <a:buClr>
                <a:srgbClr val="6DE0FF"/>
              </a:buClr>
              <a:def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828800" indent="0">
              <a:lnSpc>
                <a:spcPts val="1900"/>
              </a:lnSpc>
              <a:buClr>
                <a:srgbClr val="6DE0FF"/>
              </a:buClr>
              <a:def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11298584" y="6442075"/>
            <a:ext cx="283816" cy="27441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l Blue">
    <p:bg>
      <p:bgPr>
        <a:solidFill>
          <a:srgbClr val="439C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orbit_corporate_logo_ne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1100" y="5880100"/>
            <a:ext cx="1854200" cy="652076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>
            <a:spLocks noGrp="1"/>
          </p:cNvSpPr>
          <p:nvPr>
            <p:ph idx="3"/>
          </p:nvPr>
        </p:nvSpPr>
        <p:spPr>
          <a:xfrm>
            <a:off x="6756400" y="0"/>
            <a:ext cx="5435600" cy="6858000"/>
          </a:xfrm>
          <a:prstGeom prst="rect">
            <a:avLst/>
          </a:prstGeom>
          <a:solidFill>
            <a:srgbClr val="FFFFFF"/>
          </a:solidFill>
          <a:ln w="9525">
            <a:round/>
          </a:ln>
        </p:spPr>
        <p:txBody>
          <a:bodyPr anchor="ctr"/>
          <a:lstStyle/>
          <a:p>
            <a:pPr marL="0" indent="0" algn="ctr" defTabSz="584200">
              <a:spcBef>
                <a:spcPts val="0"/>
              </a:spcBef>
              <a:buSzTx/>
              <a:buNone/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title"/>
          </p:nvPr>
        </p:nvSpPr>
        <p:spPr>
          <a:xfrm>
            <a:off x="1117600" y="887309"/>
            <a:ext cx="5029200" cy="2884053"/>
          </a:xfrm>
          <a:prstGeom prst="rect">
            <a:avLst/>
          </a:prstGeom>
          <a:ln>
            <a:round/>
          </a:ln>
        </p:spPr>
        <p:txBody>
          <a:bodyPr lIns="0" tIns="0" rIns="0" bIns="0" anchor="b"/>
          <a:lstStyle>
            <a:lvl1pPr>
              <a:defRPr sz="3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1117600" y="3911641"/>
            <a:ext cx="5029201" cy="2053055"/>
          </a:xfrm>
          <a:prstGeom prst="rect">
            <a:avLst/>
          </a:prstGeom>
          <a:ln>
            <a:round/>
          </a:ln>
        </p:spPr>
        <p:txBody>
          <a:bodyPr/>
          <a:lstStyle>
            <a:lvl1pPr marL="0" indent="0">
              <a:spcBef>
                <a:spcPts val="0"/>
              </a:spcBef>
              <a:buClr>
                <a:srgbClr val="6DE0FF"/>
              </a:buClr>
              <a:buSzTx/>
              <a:buNone/>
              <a:defRPr b="1">
                <a:solidFill>
                  <a:srgbClr val="D2F5FF"/>
                </a:solidFill>
                <a:uFill>
                  <a:solidFill>
                    <a:srgbClr val="D2F5FF"/>
                  </a:solidFill>
                </a:uFill>
              </a:defRPr>
            </a:lvl1pPr>
            <a:lvl2pPr marL="457200" indent="0">
              <a:buClr>
                <a:srgbClr val="6DE0FF"/>
              </a:buClr>
              <a:buSzTx/>
              <a:buFontTx/>
              <a:buNone/>
              <a:defRPr sz="1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914400" indent="0">
              <a:buClr>
                <a:srgbClr val="6DE0FF"/>
              </a:buClr>
              <a:defRPr sz="16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371600" indent="0">
              <a:buClr>
                <a:srgbClr val="6DE0FF"/>
              </a:buClr>
              <a:def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828800" indent="0">
              <a:lnSpc>
                <a:spcPts val="1900"/>
              </a:lnSpc>
              <a:buClr>
                <a:srgbClr val="6DE0FF"/>
              </a:buClr>
              <a:def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xfrm>
            <a:off x="11298584" y="6442075"/>
            <a:ext cx="283816" cy="27441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l Green">
    <p:bg>
      <p:bgPr>
        <a:solidFill>
          <a:srgbClr val="95C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orbit_corporate_logo_ne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1100" y="5880100"/>
            <a:ext cx="1854200" cy="652076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>
            <a:spLocks noGrp="1"/>
          </p:cNvSpPr>
          <p:nvPr>
            <p:ph idx="3"/>
          </p:nvPr>
        </p:nvSpPr>
        <p:spPr>
          <a:xfrm>
            <a:off x="6756400" y="0"/>
            <a:ext cx="5435600" cy="6858000"/>
          </a:xfrm>
          <a:prstGeom prst="rect">
            <a:avLst/>
          </a:prstGeom>
          <a:solidFill>
            <a:srgbClr val="FFFFFF"/>
          </a:solidFill>
          <a:ln w="9525">
            <a:round/>
          </a:ln>
        </p:spPr>
        <p:txBody>
          <a:bodyPr anchor="ctr"/>
          <a:lstStyle/>
          <a:p>
            <a:pPr marL="0" indent="0" algn="ctr" defTabSz="584200">
              <a:spcBef>
                <a:spcPts val="0"/>
              </a:spcBef>
              <a:buSzTx/>
              <a:buNone/>
              <a:defRPr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117600" y="887309"/>
            <a:ext cx="5029200" cy="2884053"/>
          </a:xfrm>
          <a:prstGeom prst="rect">
            <a:avLst/>
          </a:prstGeom>
          <a:ln>
            <a:round/>
          </a:ln>
        </p:spPr>
        <p:txBody>
          <a:bodyPr lIns="0" tIns="0" rIns="0" bIns="0" anchor="b"/>
          <a:lstStyle>
            <a:lvl1pPr>
              <a:defRPr sz="3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1117600" y="3911641"/>
            <a:ext cx="5029201" cy="2053055"/>
          </a:xfrm>
          <a:prstGeom prst="rect">
            <a:avLst/>
          </a:prstGeom>
          <a:ln>
            <a:round/>
          </a:ln>
        </p:spPr>
        <p:txBody>
          <a:bodyPr/>
          <a:lstStyle>
            <a:lvl1pPr marL="0" indent="0">
              <a:spcBef>
                <a:spcPts val="0"/>
              </a:spcBef>
              <a:buClr>
                <a:srgbClr val="6DE0FF"/>
              </a:buClr>
              <a:buSzTx/>
              <a:buNone/>
              <a:defRPr b="1">
                <a:solidFill>
                  <a:srgbClr val="D2F5FF"/>
                </a:solidFill>
                <a:uFill>
                  <a:solidFill>
                    <a:srgbClr val="D2F5FF"/>
                  </a:solidFill>
                </a:uFill>
              </a:defRPr>
            </a:lvl1pPr>
            <a:lvl2pPr marL="457200" indent="0">
              <a:buClr>
                <a:srgbClr val="6DE0FF"/>
              </a:buClr>
              <a:buSzTx/>
              <a:buFontTx/>
              <a:buNone/>
              <a:defRPr sz="1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914400" indent="0">
              <a:buClr>
                <a:srgbClr val="6DE0FF"/>
              </a:buClr>
              <a:defRPr sz="16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371600" indent="0">
              <a:buClr>
                <a:srgbClr val="6DE0FF"/>
              </a:buClr>
              <a:def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828800" indent="0">
              <a:lnSpc>
                <a:spcPts val="1900"/>
              </a:lnSpc>
              <a:buClr>
                <a:srgbClr val="6DE0FF"/>
              </a:buClr>
              <a:def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11298584" y="6442075"/>
            <a:ext cx="283816" cy="27441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no-divider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rbitGTLogo-300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800100" y="395287"/>
            <a:ext cx="107823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806450" y="1663700"/>
            <a:ext cx="107823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508000" indent="-254000">
              <a:spcBef>
                <a:spcPts val="600"/>
              </a:spcBef>
              <a:buSzPct val="125000"/>
              <a:buFont typeface="Lucida Grande"/>
              <a:buChar char="‣"/>
              <a:defRPr sz="2000"/>
            </a:lvl2pPr>
            <a:lvl3pPr marL="0" indent="508000">
              <a:spcBef>
                <a:spcPts val="600"/>
              </a:spcBef>
              <a:buSzTx/>
              <a:buNone/>
              <a:defRPr sz="1800"/>
            </a:lvl3pPr>
            <a:lvl4pPr marL="0" indent="850900">
              <a:lnSpc>
                <a:spcPts val="1800"/>
              </a:lnSpc>
              <a:spcBef>
                <a:spcPts val="600"/>
              </a:spcBef>
              <a:buSzTx/>
              <a:buNone/>
              <a:defRPr sz="1800"/>
            </a:lvl4pPr>
            <a:lvl5pPr marL="0" indent="1193800">
              <a:lnSpc>
                <a:spcPts val="1800"/>
              </a:lnSpc>
              <a:spcBef>
                <a:spcPts val="600"/>
              </a:spcBef>
              <a:buSz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7A3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" name="Shape 7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8" name="Shape 8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9" name="Shape 9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10" name="Shape 10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3D Mapping v17.0 - Confidential</a:t>
            </a:r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11530037" y="6581775"/>
            <a:ext cx="255563" cy="23714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C283C"/>
          </a:solidFill>
          <a:uFillTx/>
          <a:latin typeface="+mn-lt"/>
          <a:ea typeface="+mn-ea"/>
          <a:cs typeface="+mn-cs"/>
          <a:sym typeface="DIN OT"/>
        </a:defRPr>
      </a:lvl1pPr>
      <a:lvl2pPr marL="0" marR="0" indent="228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C283C"/>
          </a:solidFill>
          <a:uFillTx/>
          <a:latin typeface="+mn-lt"/>
          <a:ea typeface="+mn-ea"/>
          <a:cs typeface="+mn-cs"/>
          <a:sym typeface="DIN OT"/>
        </a:defRPr>
      </a:lvl2pPr>
      <a:lvl3pPr marL="0" marR="0" indent="457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C283C"/>
          </a:solidFill>
          <a:uFillTx/>
          <a:latin typeface="+mn-lt"/>
          <a:ea typeface="+mn-ea"/>
          <a:cs typeface="+mn-cs"/>
          <a:sym typeface="DIN OT"/>
        </a:defRPr>
      </a:lvl3pPr>
      <a:lvl4pPr marL="0" marR="0" indent="685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C283C"/>
          </a:solidFill>
          <a:uFillTx/>
          <a:latin typeface="+mn-lt"/>
          <a:ea typeface="+mn-ea"/>
          <a:cs typeface="+mn-cs"/>
          <a:sym typeface="DIN OT"/>
        </a:defRPr>
      </a:lvl4pPr>
      <a:lvl5pPr marL="0" marR="0" indent="9144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C283C"/>
          </a:solidFill>
          <a:uFillTx/>
          <a:latin typeface="+mn-lt"/>
          <a:ea typeface="+mn-ea"/>
          <a:cs typeface="+mn-cs"/>
          <a:sym typeface="DIN OT"/>
        </a:defRPr>
      </a:lvl5pPr>
      <a:lvl6pPr marL="0" marR="0" indent="11430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C283C"/>
          </a:solidFill>
          <a:uFillTx/>
          <a:latin typeface="+mn-lt"/>
          <a:ea typeface="+mn-ea"/>
          <a:cs typeface="+mn-cs"/>
          <a:sym typeface="DIN OT"/>
        </a:defRPr>
      </a:lvl6pPr>
      <a:lvl7pPr marL="0" marR="0" indent="1371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C283C"/>
          </a:solidFill>
          <a:uFillTx/>
          <a:latin typeface="+mn-lt"/>
          <a:ea typeface="+mn-ea"/>
          <a:cs typeface="+mn-cs"/>
          <a:sym typeface="DIN OT"/>
        </a:defRPr>
      </a:lvl7pPr>
      <a:lvl8pPr marL="0" marR="0" indent="1600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C283C"/>
          </a:solidFill>
          <a:uFillTx/>
          <a:latin typeface="+mn-lt"/>
          <a:ea typeface="+mn-ea"/>
          <a:cs typeface="+mn-cs"/>
          <a:sym typeface="DIN OT"/>
        </a:defRPr>
      </a:lvl8pPr>
      <a:lvl9pPr marL="0" marR="0" indent="1828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C283C"/>
          </a:solidFill>
          <a:uFillTx/>
          <a:latin typeface="+mn-lt"/>
          <a:ea typeface="+mn-ea"/>
          <a:cs typeface="+mn-cs"/>
          <a:sym typeface="DIN OT"/>
        </a:defRPr>
      </a:lvl9pPr>
    </p:titleStyle>
    <p:bodyStyle>
      <a:lvl1pPr marL="508000" marR="0" indent="-508000" algn="l" defTabSz="457200" latinLnBrk="0">
        <a:lnSpc>
          <a:spcPct val="100000"/>
        </a:lnSpc>
        <a:spcBef>
          <a:spcPts val="300"/>
        </a:spcBef>
        <a:spcAft>
          <a:spcPts val="0"/>
        </a:spcAft>
        <a:buClrTx/>
        <a:buSzPct val="171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3D608C"/>
          </a:solidFill>
          <a:uFillTx/>
          <a:latin typeface="+mn-lt"/>
          <a:ea typeface="+mn-ea"/>
          <a:cs typeface="+mn-cs"/>
          <a:sym typeface="DIN OT"/>
        </a:defRPr>
      </a:lvl1pPr>
      <a:lvl2pPr marL="1251857" marR="0" indent="-489857" algn="l" defTabSz="457200" latinLnBrk="0">
        <a:lnSpc>
          <a:spcPct val="100000"/>
        </a:lnSpc>
        <a:spcBef>
          <a:spcPts val="300"/>
        </a:spcBef>
        <a:spcAft>
          <a:spcPts val="0"/>
        </a:spcAft>
        <a:buClrTx/>
        <a:buSzPct val="171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3D608C"/>
          </a:solidFill>
          <a:uFillTx/>
          <a:latin typeface="+mn-lt"/>
          <a:ea typeface="+mn-ea"/>
          <a:cs typeface="+mn-cs"/>
          <a:sym typeface="DIN OT"/>
        </a:defRPr>
      </a:lvl2pPr>
      <a:lvl3pPr marL="1696357" marR="0" indent="-489857" algn="l" defTabSz="457200" latinLnBrk="0">
        <a:lnSpc>
          <a:spcPct val="100000"/>
        </a:lnSpc>
        <a:spcBef>
          <a:spcPts val="300"/>
        </a:spcBef>
        <a:spcAft>
          <a:spcPts val="0"/>
        </a:spcAft>
        <a:buClrTx/>
        <a:buSzPct val="171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3D608C"/>
          </a:solidFill>
          <a:uFillTx/>
          <a:latin typeface="+mn-lt"/>
          <a:ea typeface="+mn-ea"/>
          <a:cs typeface="+mn-cs"/>
          <a:sym typeface="DIN OT"/>
        </a:defRPr>
      </a:lvl3pPr>
      <a:lvl4pPr marL="2140857" marR="0" indent="-489857" algn="l" defTabSz="457200" latinLnBrk="0">
        <a:lnSpc>
          <a:spcPct val="100000"/>
        </a:lnSpc>
        <a:spcBef>
          <a:spcPts val="300"/>
        </a:spcBef>
        <a:spcAft>
          <a:spcPts val="0"/>
        </a:spcAft>
        <a:buClrTx/>
        <a:buSzPct val="171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3D608C"/>
          </a:solidFill>
          <a:uFillTx/>
          <a:latin typeface="+mn-lt"/>
          <a:ea typeface="+mn-ea"/>
          <a:cs typeface="+mn-cs"/>
          <a:sym typeface="DIN OT"/>
        </a:defRPr>
      </a:lvl4pPr>
      <a:lvl5pPr marL="2585357" marR="0" indent="-489857" algn="l" defTabSz="457200" latinLnBrk="0">
        <a:lnSpc>
          <a:spcPct val="100000"/>
        </a:lnSpc>
        <a:spcBef>
          <a:spcPts val="300"/>
        </a:spcBef>
        <a:spcAft>
          <a:spcPts val="0"/>
        </a:spcAft>
        <a:buClrTx/>
        <a:buSzPct val="171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3D608C"/>
          </a:solidFill>
          <a:uFillTx/>
          <a:latin typeface="+mn-lt"/>
          <a:ea typeface="+mn-ea"/>
          <a:cs typeface="+mn-cs"/>
          <a:sym typeface="DIN OT"/>
        </a:defRPr>
      </a:lvl5pPr>
      <a:lvl6pPr marL="2940957" marR="0" indent="-489857" algn="l" defTabSz="457200" latinLnBrk="0">
        <a:lnSpc>
          <a:spcPct val="100000"/>
        </a:lnSpc>
        <a:spcBef>
          <a:spcPts val="300"/>
        </a:spcBef>
        <a:spcAft>
          <a:spcPts val="0"/>
        </a:spcAft>
        <a:buClrTx/>
        <a:buSzPct val="171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3D608C"/>
          </a:solidFill>
          <a:uFillTx/>
          <a:latin typeface="+mn-lt"/>
          <a:ea typeface="+mn-ea"/>
          <a:cs typeface="+mn-cs"/>
          <a:sym typeface="DIN OT"/>
        </a:defRPr>
      </a:lvl6pPr>
      <a:lvl7pPr marL="3296556" marR="0" indent="-489856" algn="l" defTabSz="457200" latinLnBrk="0">
        <a:lnSpc>
          <a:spcPct val="100000"/>
        </a:lnSpc>
        <a:spcBef>
          <a:spcPts val="300"/>
        </a:spcBef>
        <a:spcAft>
          <a:spcPts val="0"/>
        </a:spcAft>
        <a:buClrTx/>
        <a:buSzPct val="171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3D608C"/>
          </a:solidFill>
          <a:uFillTx/>
          <a:latin typeface="+mn-lt"/>
          <a:ea typeface="+mn-ea"/>
          <a:cs typeface="+mn-cs"/>
          <a:sym typeface="DIN OT"/>
        </a:defRPr>
      </a:lvl7pPr>
      <a:lvl8pPr marL="3652156" marR="0" indent="-489856" algn="l" defTabSz="457200" latinLnBrk="0">
        <a:lnSpc>
          <a:spcPct val="100000"/>
        </a:lnSpc>
        <a:spcBef>
          <a:spcPts val="300"/>
        </a:spcBef>
        <a:spcAft>
          <a:spcPts val="0"/>
        </a:spcAft>
        <a:buClrTx/>
        <a:buSzPct val="171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3D608C"/>
          </a:solidFill>
          <a:uFillTx/>
          <a:latin typeface="+mn-lt"/>
          <a:ea typeface="+mn-ea"/>
          <a:cs typeface="+mn-cs"/>
          <a:sym typeface="DIN OT"/>
        </a:defRPr>
      </a:lvl8pPr>
      <a:lvl9pPr marL="4007756" marR="0" indent="-489856" algn="l" defTabSz="457200" latinLnBrk="0">
        <a:lnSpc>
          <a:spcPct val="100000"/>
        </a:lnSpc>
        <a:spcBef>
          <a:spcPts val="300"/>
        </a:spcBef>
        <a:spcAft>
          <a:spcPts val="0"/>
        </a:spcAft>
        <a:buClrTx/>
        <a:buSzPct val="171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3D608C"/>
          </a:solidFill>
          <a:uFillTx/>
          <a:latin typeface="+mn-lt"/>
          <a:ea typeface="+mn-ea"/>
          <a:cs typeface="+mn-cs"/>
          <a:sym typeface="DIN OT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jpeg"/><Relationship Id="rId10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s://3dmapping.cloud/sign-up-guide/" TargetMode="External"/><Relationship Id="rId5" Type="http://schemas.openxmlformats.org/officeDocument/2006/relationships/hyperlink" Target="https://3dmapping.cloud/about-upload-tools/" TargetMode="External"/><Relationship Id="rId6" Type="http://schemas.openxmlformats.org/officeDocument/2006/relationships/hyperlink" Target="https://3dmapping.cloud/getting-started-with-the-viewer/" TargetMode="External"/><Relationship Id="rId7" Type="http://schemas.openxmlformats.org/officeDocument/2006/relationships/hyperlink" Target="https://3dmapping.cloud/new-measurement-tools/" TargetMode="External"/><Relationship Id="rId8" Type="http://schemas.openxmlformats.org/officeDocument/2006/relationships/hyperlink" Target="https://3dmapping.cloud/about-sharing-resources/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-12700" y="2019300"/>
            <a:ext cx="12217400" cy="2819400"/>
          </a:xfrm>
          <a:prstGeom prst="rect">
            <a:avLst/>
          </a:prstGeom>
          <a:solidFill>
            <a:srgbClr val="000000">
              <a:alpha val="16429"/>
            </a:srgbClr>
          </a:solidFill>
          <a:ln w="12700">
            <a:solidFill>
              <a:srgbClr val="000000">
                <a:alpha val="16429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67" name="orbit_corporate_logo_ne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1100" y="5880100"/>
            <a:ext cx="1854200" cy="65207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 flipV="1">
            <a:off x="-31899" y="2016947"/>
            <a:ext cx="13186928" cy="220"/>
          </a:xfrm>
          <a:prstGeom prst="line">
            <a:avLst/>
          </a:prstGeom>
          <a:ln w="12700">
            <a:solidFill>
              <a:srgbClr val="000000">
                <a:alpha val="36000"/>
              </a:srgbClr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69" name="Shape 169"/>
          <p:cNvSpPr/>
          <p:nvPr/>
        </p:nvSpPr>
        <p:spPr>
          <a:xfrm flipV="1">
            <a:off x="-139700" y="4826000"/>
            <a:ext cx="13186927" cy="220"/>
          </a:xfrm>
          <a:prstGeom prst="line">
            <a:avLst/>
          </a:prstGeom>
          <a:ln w="12700">
            <a:solidFill>
              <a:srgbClr val="000000">
                <a:alpha val="36000"/>
              </a:srgbClr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3D MAPPING CLOUD</a:t>
            </a:r>
          </a:p>
        </p:txBody>
      </p:sp>
      <p:sp>
        <p:nvSpPr>
          <p:cNvPr id="171" name="Shape 171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 anchor="ctr"/>
          <a:lstStyle/>
          <a:p>
            <a:pPr>
              <a:defRPr sz="1800"/>
            </a:pPr>
            <a:r>
              <a:t>June 2017</a:t>
            </a:r>
            <a:br/>
            <a:r>
              <a:t>CONFIDENTIAL - For Orbit GT Resellers Only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3DMC_Infographic_WHAT Intensifi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5952" y="391"/>
            <a:ext cx="9695258" cy="68572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Strong Industry Support</a:t>
            </a:r>
          </a:p>
        </p:txBody>
      </p:sp>
      <p:sp>
        <p:nvSpPr>
          <p:cNvPr id="235" name="Shape 235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6" name="Shape 236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239" name="Shape 239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GT - 3D MAPPING CLOUD</a:t>
            </a:r>
          </a:p>
        </p:txBody>
      </p:sp>
      <p:sp>
        <p:nvSpPr>
          <p:cNvPr id="240" name="Shape 240"/>
          <p:cNvSpPr>
            <a:spLocks noGrp="1"/>
          </p:cNvSpPr>
          <p:nvPr>
            <p:ph type="sldNum" sz="quarter" idx="2"/>
          </p:nvPr>
        </p:nvSpPr>
        <p:spPr>
          <a:xfrm>
            <a:off x="11539463" y="6581775"/>
            <a:ext cx="246137" cy="23714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41" name="3DLM Robi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97852" y="2220763"/>
            <a:ext cx="4289773" cy="1396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Leica Pegasus 2.png"/>
          <p:cNvPicPr>
            <a:picLocks noChangeAspect="1"/>
          </p:cNvPicPr>
          <p:nvPr/>
        </p:nvPicPr>
        <p:blipFill>
          <a:blip r:embed="rId5">
            <a:extLst/>
          </a:blip>
          <a:srcRect l="41404" r="38233" b="74210"/>
          <a:stretch>
            <a:fillRect/>
          </a:stretch>
        </p:blipFill>
        <p:spPr>
          <a:xfrm>
            <a:off x="8686535" y="3430606"/>
            <a:ext cx="2068752" cy="1401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Lidar USA Snoopy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00547" y="3746223"/>
            <a:ext cx="1453574" cy="2131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Optech Lynx one sensor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96765" y="3176952"/>
            <a:ext cx="2512388" cy="3270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Optech Maverick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3708" y="4193143"/>
            <a:ext cx="2032781" cy="203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RIEGL_VMX-1HA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45816" y="2032146"/>
            <a:ext cx="2773486" cy="1773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Topcon ips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852466" y="2032401"/>
            <a:ext cx="2722037" cy="1510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Topcon ips3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-8578" y="2260864"/>
            <a:ext cx="3654436" cy="203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Trimble MX7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466139" y="4055307"/>
            <a:ext cx="1214127" cy="2278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Trimble MX8.png"/>
          <p:cNvPicPr>
            <a:picLocks noChangeAspect="1"/>
          </p:cNvPicPr>
          <p:nvPr/>
        </p:nvPicPr>
        <p:blipFill>
          <a:blip r:embed="rId13">
            <a:extLst/>
          </a:blip>
          <a:srcRect r="4" b="11"/>
          <a:stretch>
            <a:fillRect/>
          </a:stretch>
        </p:blipFill>
        <p:spPr>
          <a:xfrm>
            <a:off x="7965662" y="5015081"/>
            <a:ext cx="2249489" cy="1342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" y="1175"/>
                </a:lnTo>
                <a:cubicBezTo>
                  <a:pt x="17" y="1841"/>
                  <a:pt x="48" y="2192"/>
                  <a:pt x="84" y="1979"/>
                </a:cubicBezTo>
                <a:cubicBezTo>
                  <a:pt x="298" y="710"/>
                  <a:pt x="343" y="2063"/>
                  <a:pt x="389" y="10886"/>
                </a:cubicBezTo>
                <a:cubicBezTo>
                  <a:pt x="415" y="15943"/>
                  <a:pt x="411" y="20069"/>
                  <a:pt x="381" y="20266"/>
                </a:cubicBezTo>
                <a:cubicBezTo>
                  <a:pt x="441" y="20242"/>
                  <a:pt x="543" y="20326"/>
                  <a:pt x="686" y="20527"/>
                </a:cubicBezTo>
                <a:cubicBezTo>
                  <a:pt x="873" y="20790"/>
                  <a:pt x="1144" y="20960"/>
                  <a:pt x="1482" y="21025"/>
                </a:cubicBezTo>
                <a:cubicBezTo>
                  <a:pt x="1764" y="21080"/>
                  <a:pt x="6156" y="21102"/>
                  <a:pt x="11242" y="21076"/>
                </a:cubicBezTo>
                <a:cubicBezTo>
                  <a:pt x="19858" y="21034"/>
                  <a:pt x="20508" y="21016"/>
                  <a:pt x="20750" y="20751"/>
                </a:cubicBezTo>
                <a:cubicBezTo>
                  <a:pt x="20893" y="20594"/>
                  <a:pt x="21053" y="20336"/>
                  <a:pt x="21105" y="20176"/>
                </a:cubicBezTo>
                <a:cubicBezTo>
                  <a:pt x="21199" y="19882"/>
                  <a:pt x="21235" y="15293"/>
                  <a:pt x="21219" y="6468"/>
                </a:cubicBezTo>
                <a:lnTo>
                  <a:pt x="21211" y="1647"/>
                </a:lnTo>
                <a:lnTo>
                  <a:pt x="20967" y="1162"/>
                </a:lnTo>
                <a:cubicBezTo>
                  <a:pt x="20806" y="843"/>
                  <a:pt x="20756" y="634"/>
                  <a:pt x="20826" y="562"/>
                </a:cubicBezTo>
                <a:cubicBezTo>
                  <a:pt x="20979" y="405"/>
                  <a:pt x="21395" y="1111"/>
                  <a:pt x="21497" y="1698"/>
                </a:cubicBezTo>
                <a:cubicBezTo>
                  <a:pt x="21569" y="2113"/>
                  <a:pt x="21585" y="2015"/>
                  <a:pt x="21592" y="1098"/>
                </a:cubicBezTo>
                <a:lnTo>
                  <a:pt x="21600" y="0"/>
                </a:lnTo>
                <a:lnTo>
                  <a:pt x="20967" y="0"/>
                </a:lnTo>
                <a:cubicBezTo>
                  <a:pt x="20513" y="0"/>
                  <a:pt x="20344" y="59"/>
                  <a:pt x="20361" y="204"/>
                </a:cubicBezTo>
                <a:cubicBezTo>
                  <a:pt x="20380" y="357"/>
                  <a:pt x="18268" y="398"/>
                  <a:pt x="11699" y="402"/>
                </a:cubicBezTo>
                <a:cubicBezTo>
                  <a:pt x="11701" y="404"/>
                  <a:pt x="11726" y="407"/>
                  <a:pt x="11726" y="409"/>
                </a:cubicBezTo>
                <a:cubicBezTo>
                  <a:pt x="11726" y="635"/>
                  <a:pt x="1593" y="711"/>
                  <a:pt x="1509" y="485"/>
                </a:cubicBezTo>
                <a:cubicBezTo>
                  <a:pt x="1481" y="409"/>
                  <a:pt x="1503" y="329"/>
                  <a:pt x="1551" y="275"/>
                </a:cubicBezTo>
                <a:cubicBezTo>
                  <a:pt x="1418" y="253"/>
                  <a:pt x="1334" y="232"/>
                  <a:pt x="1338" y="204"/>
                </a:cubicBezTo>
                <a:cubicBezTo>
                  <a:pt x="1355" y="57"/>
                  <a:pt x="1175" y="0"/>
                  <a:pt x="682" y="0"/>
                </a:cubicBezTo>
                <a:lnTo>
                  <a:pt x="0" y="0"/>
                </a:lnTo>
                <a:close/>
                <a:moveTo>
                  <a:pt x="53" y="19589"/>
                </a:moveTo>
                <a:cubicBezTo>
                  <a:pt x="35" y="19623"/>
                  <a:pt x="21" y="19939"/>
                  <a:pt x="15" y="20425"/>
                </a:cubicBezTo>
                <a:lnTo>
                  <a:pt x="0" y="21600"/>
                </a:lnTo>
                <a:lnTo>
                  <a:pt x="610" y="21594"/>
                </a:lnTo>
                <a:cubicBezTo>
                  <a:pt x="1198" y="21587"/>
                  <a:pt x="1208" y="21584"/>
                  <a:pt x="926" y="21377"/>
                </a:cubicBezTo>
                <a:cubicBezTo>
                  <a:pt x="599" y="21135"/>
                  <a:pt x="318" y="20652"/>
                  <a:pt x="328" y="20387"/>
                </a:cubicBezTo>
                <a:cubicBezTo>
                  <a:pt x="239" y="20379"/>
                  <a:pt x="116" y="20049"/>
                  <a:pt x="72" y="19653"/>
                </a:cubicBezTo>
                <a:cubicBezTo>
                  <a:pt x="66" y="19597"/>
                  <a:pt x="59" y="19578"/>
                  <a:pt x="53" y="19589"/>
                </a:cubicBezTo>
                <a:close/>
                <a:moveTo>
                  <a:pt x="21558" y="19678"/>
                </a:moveTo>
                <a:cubicBezTo>
                  <a:pt x="21545" y="19665"/>
                  <a:pt x="21526" y="19735"/>
                  <a:pt x="21501" y="19876"/>
                </a:cubicBezTo>
                <a:cubicBezTo>
                  <a:pt x="21394" y="20472"/>
                  <a:pt x="21052" y="21099"/>
                  <a:pt x="20678" y="21377"/>
                </a:cubicBezTo>
                <a:cubicBezTo>
                  <a:pt x="20395" y="21586"/>
                  <a:pt x="20405" y="21587"/>
                  <a:pt x="20994" y="21594"/>
                </a:cubicBezTo>
                <a:lnTo>
                  <a:pt x="21600" y="21600"/>
                </a:lnTo>
                <a:lnTo>
                  <a:pt x="21592" y="20508"/>
                </a:lnTo>
                <a:cubicBezTo>
                  <a:pt x="21588" y="19957"/>
                  <a:pt x="21580" y="19700"/>
                  <a:pt x="21558" y="19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1" name="Vexcel Mustang.gif"/>
          <p:cNvPicPr>
            <a:picLocks noChangeAspect="1"/>
          </p:cNvPicPr>
          <p:nvPr/>
        </p:nvPicPr>
        <p:blipFill>
          <a:blip r:embed="rId14">
            <a:extLst/>
          </a:blip>
          <a:srcRect l="13821" t="11796" b="5"/>
          <a:stretch>
            <a:fillRect/>
          </a:stretch>
        </p:blipFill>
        <p:spPr>
          <a:xfrm>
            <a:off x="4198735" y="4304614"/>
            <a:ext cx="1714062" cy="2032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600" extrusionOk="0">
                <a:moveTo>
                  <a:pt x="9029" y="0"/>
                </a:moveTo>
                <a:lnTo>
                  <a:pt x="8469" y="240"/>
                </a:lnTo>
                <a:cubicBezTo>
                  <a:pt x="8161" y="372"/>
                  <a:pt x="7883" y="459"/>
                  <a:pt x="7855" y="434"/>
                </a:cubicBezTo>
                <a:cubicBezTo>
                  <a:pt x="7826" y="410"/>
                  <a:pt x="7664" y="434"/>
                  <a:pt x="7490" y="485"/>
                </a:cubicBezTo>
                <a:cubicBezTo>
                  <a:pt x="7278" y="547"/>
                  <a:pt x="7202" y="610"/>
                  <a:pt x="7265" y="679"/>
                </a:cubicBezTo>
                <a:cubicBezTo>
                  <a:pt x="7391" y="818"/>
                  <a:pt x="7365" y="1323"/>
                  <a:pt x="7230" y="1358"/>
                </a:cubicBezTo>
                <a:cubicBezTo>
                  <a:pt x="7171" y="1373"/>
                  <a:pt x="7106" y="1309"/>
                  <a:pt x="7085" y="1219"/>
                </a:cubicBezTo>
                <a:cubicBezTo>
                  <a:pt x="7065" y="1129"/>
                  <a:pt x="7014" y="1026"/>
                  <a:pt x="6970" y="987"/>
                </a:cubicBezTo>
                <a:cubicBezTo>
                  <a:pt x="6886" y="911"/>
                  <a:pt x="6865" y="990"/>
                  <a:pt x="6865" y="1421"/>
                </a:cubicBezTo>
                <a:cubicBezTo>
                  <a:pt x="6865" y="1571"/>
                  <a:pt x="6867" y="1833"/>
                  <a:pt x="6865" y="2007"/>
                </a:cubicBezTo>
                <a:cubicBezTo>
                  <a:pt x="6864" y="2182"/>
                  <a:pt x="6861" y="2508"/>
                  <a:pt x="6860" y="2733"/>
                </a:cubicBezTo>
                <a:cubicBezTo>
                  <a:pt x="6859" y="2957"/>
                  <a:pt x="6859" y="3468"/>
                  <a:pt x="6855" y="3867"/>
                </a:cubicBezTo>
                <a:cubicBezTo>
                  <a:pt x="6849" y="4538"/>
                  <a:pt x="6867" y="4602"/>
                  <a:pt x="7095" y="4689"/>
                </a:cubicBezTo>
                <a:cubicBezTo>
                  <a:pt x="7231" y="4741"/>
                  <a:pt x="7329" y="4829"/>
                  <a:pt x="7315" y="4888"/>
                </a:cubicBezTo>
                <a:cubicBezTo>
                  <a:pt x="7301" y="4946"/>
                  <a:pt x="7467" y="5017"/>
                  <a:pt x="7690" y="5048"/>
                </a:cubicBezTo>
                <a:cubicBezTo>
                  <a:pt x="7910" y="5078"/>
                  <a:pt x="8166" y="5116"/>
                  <a:pt x="8254" y="5128"/>
                </a:cubicBezTo>
                <a:cubicBezTo>
                  <a:pt x="8343" y="5140"/>
                  <a:pt x="8404" y="5199"/>
                  <a:pt x="8389" y="5259"/>
                </a:cubicBezTo>
                <a:cubicBezTo>
                  <a:pt x="8374" y="5319"/>
                  <a:pt x="8340" y="5764"/>
                  <a:pt x="8314" y="6250"/>
                </a:cubicBezTo>
                <a:cubicBezTo>
                  <a:pt x="8252" y="7411"/>
                  <a:pt x="8230" y="7477"/>
                  <a:pt x="7894" y="7616"/>
                </a:cubicBezTo>
                <a:cubicBezTo>
                  <a:pt x="7470" y="7791"/>
                  <a:pt x="7545" y="7891"/>
                  <a:pt x="8144" y="7958"/>
                </a:cubicBezTo>
                <a:cubicBezTo>
                  <a:pt x="8439" y="7991"/>
                  <a:pt x="8730" y="8070"/>
                  <a:pt x="8794" y="8135"/>
                </a:cubicBezTo>
                <a:cubicBezTo>
                  <a:pt x="8871" y="8214"/>
                  <a:pt x="8901" y="8965"/>
                  <a:pt x="8879" y="10408"/>
                </a:cubicBezTo>
                <a:lnTo>
                  <a:pt x="8844" y="12563"/>
                </a:lnTo>
                <a:lnTo>
                  <a:pt x="8524" y="12647"/>
                </a:lnTo>
                <a:cubicBezTo>
                  <a:pt x="8078" y="12768"/>
                  <a:pt x="7870" y="12940"/>
                  <a:pt x="7580" y="13427"/>
                </a:cubicBezTo>
                <a:cubicBezTo>
                  <a:pt x="7442" y="13657"/>
                  <a:pt x="7204" y="14008"/>
                  <a:pt x="7055" y="14207"/>
                </a:cubicBezTo>
                <a:cubicBezTo>
                  <a:pt x="6906" y="14407"/>
                  <a:pt x="6694" y="14714"/>
                  <a:pt x="6581" y="14886"/>
                </a:cubicBezTo>
                <a:cubicBezTo>
                  <a:pt x="6467" y="15059"/>
                  <a:pt x="6264" y="15339"/>
                  <a:pt x="6131" y="15511"/>
                </a:cubicBezTo>
                <a:cubicBezTo>
                  <a:pt x="5839" y="15886"/>
                  <a:pt x="5797" y="16778"/>
                  <a:pt x="6051" y="17189"/>
                </a:cubicBezTo>
                <a:cubicBezTo>
                  <a:pt x="6251" y="17514"/>
                  <a:pt x="6254" y="17494"/>
                  <a:pt x="5986" y="17615"/>
                </a:cubicBezTo>
                <a:cubicBezTo>
                  <a:pt x="5753" y="17720"/>
                  <a:pt x="5629" y="17739"/>
                  <a:pt x="4547" y="17830"/>
                </a:cubicBezTo>
                <a:cubicBezTo>
                  <a:pt x="3404" y="17926"/>
                  <a:pt x="3348" y="17949"/>
                  <a:pt x="2888" y="18517"/>
                </a:cubicBezTo>
                <a:cubicBezTo>
                  <a:pt x="2652" y="18809"/>
                  <a:pt x="2382" y="19255"/>
                  <a:pt x="2284" y="19508"/>
                </a:cubicBezTo>
                <a:cubicBezTo>
                  <a:pt x="2119" y="19933"/>
                  <a:pt x="2119" y="19985"/>
                  <a:pt x="2279" y="20191"/>
                </a:cubicBezTo>
                <a:cubicBezTo>
                  <a:pt x="2443" y="20403"/>
                  <a:pt x="2436" y="20422"/>
                  <a:pt x="2219" y="20520"/>
                </a:cubicBezTo>
                <a:cubicBezTo>
                  <a:pt x="2078" y="20584"/>
                  <a:pt x="1616" y="20612"/>
                  <a:pt x="1020" y="20592"/>
                </a:cubicBezTo>
                <a:cubicBezTo>
                  <a:pt x="312" y="20568"/>
                  <a:pt x="39" y="20589"/>
                  <a:pt x="6" y="20672"/>
                </a:cubicBezTo>
                <a:cubicBezTo>
                  <a:pt x="-21" y="20738"/>
                  <a:pt x="54" y="20786"/>
                  <a:pt x="180" y="20786"/>
                </a:cubicBezTo>
                <a:cubicBezTo>
                  <a:pt x="500" y="20786"/>
                  <a:pt x="577" y="20968"/>
                  <a:pt x="330" y="21136"/>
                </a:cubicBezTo>
                <a:cubicBezTo>
                  <a:pt x="212" y="21217"/>
                  <a:pt x="87" y="21357"/>
                  <a:pt x="51" y="21444"/>
                </a:cubicBezTo>
                <a:cubicBezTo>
                  <a:pt x="-12" y="21594"/>
                  <a:pt x="548" y="21600"/>
                  <a:pt x="10787" y="21600"/>
                </a:cubicBezTo>
                <a:lnTo>
                  <a:pt x="21579" y="21600"/>
                </a:lnTo>
                <a:lnTo>
                  <a:pt x="21579" y="21410"/>
                </a:lnTo>
                <a:lnTo>
                  <a:pt x="21554" y="20453"/>
                </a:lnTo>
                <a:cubicBezTo>
                  <a:pt x="21531" y="19565"/>
                  <a:pt x="21491" y="19292"/>
                  <a:pt x="21374" y="19260"/>
                </a:cubicBezTo>
                <a:cubicBezTo>
                  <a:pt x="21266" y="19229"/>
                  <a:pt x="21242" y="19271"/>
                  <a:pt x="21284" y="19407"/>
                </a:cubicBezTo>
                <a:cubicBezTo>
                  <a:pt x="21318" y="19515"/>
                  <a:pt x="21275" y="19646"/>
                  <a:pt x="21189" y="19707"/>
                </a:cubicBezTo>
                <a:cubicBezTo>
                  <a:pt x="20984" y="19850"/>
                  <a:pt x="20169" y="19748"/>
                  <a:pt x="20005" y="19559"/>
                </a:cubicBezTo>
                <a:cubicBezTo>
                  <a:pt x="19851" y="19380"/>
                  <a:pt x="19897" y="18674"/>
                  <a:pt x="20065" y="18627"/>
                </a:cubicBezTo>
                <a:cubicBezTo>
                  <a:pt x="20131" y="18608"/>
                  <a:pt x="20145" y="18546"/>
                  <a:pt x="20100" y="18488"/>
                </a:cubicBezTo>
                <a:cubicBezTo>
                  <a:pt x="20055" y="18430"/>
                  <a:pt x="20020" y="18301"/>
                  <a:pt x="20020" y="18201"/>
                </a:cubicBezTo>
                <a:cubicBezTo>
                  <a:pt x="20020" y="18047"/>
                  <a:pt x="19936" y="18017"/>
                  <a:pt x="19481" y="17994"/>
                </a:cubicBezTo>
                <a:cubicBezTo>
                  <a:pt x="19185" y="17980"/>
                  <a:pt x="18784" y="17903"/>
                  <a:pt x="18586" y="17826"/>
                </a:cubicBezTo>
                <a:cubicBezTo>
                  <a:pt x="18047" y="17614"/>
                  <a:pt x="17277" y="17753"/>
                  <a:pt x="17082" y="18096"/>
                </a:cubicBezTo>
                <a:cubicBezTo>
                  <a:pt x="16953" y="18323"/>
                  <a:pt x="16917" y="18334"/>
                  <a:pt x="16758" y="18218"/>
                </a:cubicBezTo>
                <a:cubicBezTo>
                  <a:pt x="16660" y="18146"/>
                  <a:pt x="16390" y="18065"/>
                  <a:pt x="16153" y="18037"/>
                </a:cubicBezTo>
                <a:cubicBezTo>
                  <a:pt x="15787" y="17992"/>
                  <a:pt x="15598" y="17873"/>
                  <a:pt x="14879" y="17231"/>
                </a:cubicBezTo>
                <a:cubicBezTo>
                  <a:pt x="14012" y="16456"/>
                  <a:pt x="13250" y="15668"/>
                  <a:pt x="13006" y="15291"/>
                </a:cubicBezTo>
                <a:cubicBezTo>
                  <a:pt x="12929" y="15174"/>
                  <a:pt x="12708" y="15014"/>
                  <a:pt x="12516" y="14937"/>
                </a:cubicBezTo>
                <a:cubicBezTo>
                  <a:pt x="12324" y="14860"/>
                  <a:pt x="11855" y="14530"/>
                  <a:pt x="11477" y="14207"/>
                </a:cubicBezTo>
                <a:cubicBezTo>
                  <a:pt x="10881" y="13700"/>
                  <a:pt x="10793" y="13581"/>
                  <a:pt x="10802" y="13305"/>
                </a:cubicBezTo>
                <a:cubicBezTo>
                  <a:pt x="10811" y="13046"/>
                  <a:pt x="10772" y="12984"/>
                  <a:pt x="10602" y="12984"/>
                </a:cubicBezTo>
                <a:cubicBezTo>
                  <a:pt x="10487" y="12984"/>
                  <a:pt x="10278" y="12888"/>
                  <a:pt x="10138" y="12769"/>
                </a:cubicBezTo>
                <a:cubicBezTo>
                  <a:pt x="9890" y="12560"/>
                  <a:pt x="9885" y="12543"/>
                  <a:pt x="10043" y="12158"/>
                </a:cubicBezTo>
                <a:cubicBezTo>
                  <a:pt x="10170" y="11848"/>
                  <a:pt x="10196" y="11442"/>
                  <a:pt x="10163" y="10290"/>
                </a:cubicBezTo>
                <a:cubicBezTo>
                  <a:pt x="10139" y="9480"/>
                  <a:pt x="10089" y="8789"/>
                  <a:pt x="10048" y="8755"/>
                </a:cubicBezTo>
                <a:cubicBezTo>
                  <a:pt x="9893" y="8624"/>
                  <a:pt x="9971" y="8080"/>
                  <a:pt x="10153" y="8021"/>
                </a:cubicBezTo>
                <a:cubicBezTo>
                  <a:pt x="10339" y="7961"/>
                  <a:pt x="10771" y="7632"/>
                  <a:pt x="10707" y="7599"/>
                </a:cubicBezTo>
                <a:cubicBezTo>
                  <a:pt x="10688" y="7589"/>
                  <a:pt x="10525" y="7539"/>
                  <a:pt x="10348" y="7490"/>
                </a:cubicBezTo>
                <a:lnTo>
                  <a:pt x="10028" y="7401"/>
                </a:lnTo>
                <a:lnTo>
                  <a:pt x="9993" y="6549"/>
                </a:lnTo>
                <a:cubicBezTo>
                  <a:pt x="9958" y="5604"/>
                  <a:pt x="10013" y="5364"/>
                  <a:pt x="10213" y="5533"/>
                </a:cubicBezTo>
                <a:cubicBezTo>
                  <a:pt x="10380" y="5674"/>
                  <a:pt x="10937" y="5668"/>
                  <a:pt x="10952" y="5524"/>
                </a:cubicBezTo>
                <a:cubicBezTo>
                  <a:pt x="10959" y="5462"/>
                  <a:pt x="10969" y="5365"/>
                  <a:pt x="10977" y="5309"/>
                </a:cubicBezTo>
                <a:cubicBezTo>
                  <a:pt x="10985" y="5254"/>
                  <a:pt x="11211" y="5054"/>
                  <a:pt x="11477" y="4867"/>
                </a:cubicBezTo>
                <a:lnTo>
                  <a:pt x="11961" y="4525"/>
                </a:lnTo>
                <a:lnTo>
                  <a:pt x="11961" y="3724"/>
                </a:lnTo>
                <a:cubicBezTo>
                  <a:pt x="11963" y="3035"/>
                  <a:pt x="11940" y="2921"/>
                  <a:pt x="11777" y="2884"/>
                </a:cubicBezTo>
                <a:cubicBezTo>
                  <a:pt x="11618" y="2849"/>
                  <a:pt x="11587" y="2739"/>
                  <a:pt x="11587" y="2206"/>
                </a:cubicBezTo>
                <a:cubicBezTo>
                  <a:pt x="11587" y="1502"/>
                  <a:pt x="11532" y="1437"/>
                  <a:pt x="10947" y="1425"/>
                </a:cubicBezTo>
                <a:cubicBezTo>
                  <a:pt x="10603" y="1419"/>
                  <a:pt x="10558" y="1447"/>
                  <a:pt x="10507" y="1691"/>
                </a:cubicBezTo>
                <a:cubicBezTo>
                  <a:pt x="10413" y="2151"/>
                  <a:pt x="10245" y="1997"/>
                  <a:pt x="10143" y="1354"/>
                </a:cubicBezTo>
                <a:cubicBezTo>
                  <a:pt x="10058" y="821"/>
                  <a:pt x="10071" y="716"/>
                  <a:pt x="10238" y="561"/>
                </a:cubicBezTo>
                <a:cubicBezTo>
                  <a:pt x="10388" y="420"/>
                  <a:pt x="10474" y="403"/>
                  <a:pt x="10637" y="477"/>
                </a:cubicBezTo>
                <a:cubicBezTo>
                  <a:pt x="10797" y="548"/>
                  <a:pt x="10819" y="599"/>
                  <a:pt x="10727" y="692"/>
                </a:cubicBezTo>
                <a:cubicBezTo>
                  <a:pt x="10643" y="777"/>
                  <a:pt x="10642" y="831"/>
                  <a:pt x="10722" y="873"/>
                </a:cubicBezTo>
                <a:cubicBezTo>
                  <a:pt x="10785" y="906"/>
                  <a:pt x="10802" y="983"/>
                  <a:pt x="10762" y="1042"/>
                </a:cubicBezTo>
                <a:cubicBezTo>
                  <a:pt x="10722" y="1101"/>
                  <a:pt x="10809" y="1054"/>
                  <a:pt x="10957" y="940"/>
                </a:cubicBezTo>
                <a:cubicBezTo>
                  <a:pt x="11166" y="780"/>
                  <a:pt x="11317" y="743"/>
                  <a:pt x="11627" y="776"/>
                </a:cubicBezTo>
                <a:cubicBezTo>
                  <a:pt x="11889" y="803"/>
                  <a:pt x="12012" y="783"/>
                  <a:pt x="11986" y="717"/>
                </a:cubicBezTo>
                <a:cubicBezTo>
                  <a:pt x="11965" y="662"/>
                  <a:pt x="11856" y="608"/>
                  <a:pt x="11742" y="595"/>
                </a:cubicBezTo>
                <a:cubicBezTo>
                  <a:pt x="11381" y="554"/>
                  <a:pt x="11218" y="507"/>
                  <a:pt x="10837" y="337"/>
                </a:cubicBezTo>
                <a:cubicBezTo>
                  <a:pt x="10546" y="208"/>
                  <a:pt x="10428" y="197"/>
                  <a:pt x="10273" y="278"/>
                </a:cubicBezTo>
                <a:cubicBezTo>
                  <a:pt x="10117" y="360"/>
                  <a:pt x="9967" y="340"/>
                  <a:pt x="9553" y="190"/>
                </a:cubicBezTo>
                <a:lnTo>
                  <a:pt x="9029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1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1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1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1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1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1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1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1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1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5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1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11" nodeType="afterEffect">
                                  <p:stCondLst>
                                    <p:cond delay="1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3" animBg="1" advAuto="0"/>
      <p:bldP spid="242" grpId="6" animBg="1" advAuto="0"/>
      <p:bldP spid="243" grpId="9" animBg="1" advAuto="0"/>
      <p:bldP spid="244" grpId="5" animBg="1" advAuto="0"/>
      <p:bldP spid="245" grpId="10" animBg="1" advAuto="0"/>
      <p:bldP spid="246" grpId="1" animBg="1" advAuto="0"/>
      <p:bldP spid="247" grpId="2" animBg="1" advAuto="0"/>
      <p:bldP spid="248" grpId="4" animBg="1" advAuto="0"/>
      <p:bldP spid="249" grpId="8" animBg="1" advAuto="0"/>
      <p:bldP spid="250" grpId="11" animBg="1" advAuto="0"/>
      <p:bldP spid="251" grpId="7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Strong Industry Support</a:t>
            </a:r>
          </a:p>
        </p:txBody>
      </p:sp>
      <p:sp>
        <p:nvSpPr>
          <p:cNvPr id="257" name="Shape 257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261" name="Shape 261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GT - 3D MAPPING CLOUD</a:t>
            </a:r>
          </a:p>
        </p:txBody>
      </p:sp>
      <p:sp>
        <p:nvSpPr>
          <p:cNvPr id="262" name="Shape 2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263" name="3DLM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95310" y="4975357"/>
            <a:ext cx="2568045" cy="115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Leica_Geosystems.sv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24986" y="4975357"/>
            <a:ext cx="1779741" cy="115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logo_lidarus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11970" y="4146701"/>
            <a:ext cx="3607638" cy="59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mandli-top-section-log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37926" y="5387346"/>
            <a:ext cx="2238282" cy="556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RIEGL_Logo_Schriftzug_4c_R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18180" y="3811872"/>
            <a:ext cx="2988064" cy="889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siteco-300x300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58310" y="5155741"/>
            <a:ext cx="796064" cy="796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Teledyne_Optech_Logo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97161" y="2009920"/>
            <a:ext cx="4792843" cy="736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vexcel_signet_above.75ppi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800277" y="2093904"/>
            <a:ext cx="1216445" cy="1443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7.png"/>
          <p:cNvPicPr>
            <a:picLocks noChangeAspect="1"/>
          </p:cNvPicPr>
          <p:nvPr/>
        </p:nvPicPr>
        <p:blipFill>
          <a:blip r:embed="rId12">
            <a:extLst/>
          </a:blip>
          <a:srcRect l="13841" t="19266" r="13858" b="19253"/>
          <a:stretch>
            <a:fillRect/>
          </a:stretch>
        </p:blipFill>
        <p:spPr>
          <a:xfrm>
            <a:off x="1155179" y="3227124"/>
            <a:ext cx="1286744" cy="1094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0894" extrusionOk="0">
                <a:moveTo>
                  <a:pt x="19680" y="0"/>
                </a:moveTo>
                <a:cubicBezTo>
                  <a:pt x="18515" y="0"/>
                  <a:pt x="15728" y="1723"/>
                  <a:pt x="14038" y="3486"/>
                </a:cubicBezTo>
                <a:cubicBezTo>
                  <a:pt x="13214" y="4347"/>
                  <a:pt x="12523" y="4936"/>
                  <a:pt x="12505" y="4790"/>
                </a:cubicBezTo>
                <a:cubicBezTo>
                  <a:pt x="12487" y="4644"/>
                  <a:pt x="12501" y="3724"/>
                  <a:pt x="12532" y="2751"/>
                </a:cubicBezTo>
                <a:cubicBezTo>
                  <a:pt x="12583" y="1143"/>
                  <a:pt x="12516" y="939"/>
                  <a:pt x="11848" y="440"/>
                </a:cubicBezTo>
                <a:cubicBezTo>
                  <a:pt x="11208" y="-39"/>
                  <a:pt x="10959" y="-63"/>
                  <a:pt x="9883" y="266"/>
                </a:cubicBezTo>
                <a:cubicBezTo>
                  <a:pt x="6284" y="1365"/>
                  <a:pt x="1946" y="6355"/>
                  <a:pt x="492" y="11080"/>
                </a:cubicBezTo>
                <a:cubicBezTo>
                  <a:pt x="153" y="12180"/>
                  <a:pt x="-9" y="13037"/>
                  <a:pt x="1" y="13718"/>
                </a:cubicBezTo>
                <a:cubicBezTo>
                  <a:pt x="10" y="14398"/>
                  <a:pt x="198" y="14905"/>
                  <a:pt x="558" y="15317"/>
                </a:cubicBezTo>
                <a:cubicBezTo>
                  <a:pt x="1037" y="15864"/>
                  <a:pt x="1343" y="15942"/>
                  <a:pt x="2337" y="15786"/>
                </a:cubicBezTo>
                <a:cubicBezTo>
                  <a:pt x="3835" y="15552"/>
                  <a:pt x="4659" y="15072"/>
                  <a:pt x="6890" y="13119"/>
                </a:cubicBezTo>
                <a:cubicBezTo>
                  <a:pt x="7862" y="12268"/>
                  <a:pt x="8730" y="11658"/>
                  <a:pt x="8821" y="11762"/>
                </a:cubicBezTo>
                <a:cubicBezTo>
                  <a:pt x="8913" y="11867"/>
                  <a:pt x="8987" y="12621"/>
                  <a:pt x="8987" y="13437"/>
                </a:cubicBezTo>
                <a:cubicBezTo>
                  <a:pt x="8987" y="14371"/>
                  <a:pt x="9149" y="15107"/>
                  <a:pt x="9419" y="15415"/>
                </a:cubicBezTo>
                <a:cubicBezTo>
                  <a:pt x="10647" y="16817"/>
                  <a:pt x="14114" y="15089"/>
                  <a:pt x="17178" y="11558"/>
                </a:cubicBezTo>
                <a:lnTo>
                  <a:pt x="19228" y="9201"/>
                </a:lnTo>
                <a:lnTo>
                  <a:pt x="18001" y="9095"/>
                </a:lnTo>
                <a:cubicBezTo>
                  <a:pt x="17325" y="9040"/>
                  <a:pt x="13576" y="8835"/>
                  <a:pt x="9671" y="8632"/>
                </a:cubicBezTo>
                <a:cubicBezTo>
                  <a:pt x="5335" y="8408"/>
                  <a:pt x="2569" y="8141"/>
                  <a:pt x="2569" y="7950"/>
                </a:cubicBezTo>
                <a:cubicBezTo>
                  <a:pt x="2569" y="7579"/>
                  <a:pt x="2155" y="7617"/>
                  <a:pt x="12319" y="7147"/>
                </a:cubicBezTo>
                <a:lnTo>
                  <a:pt x="20430" y="6768"/>
                </a:lnTo>
                <a:lnTo>
                  <a:pt x="20868" y="5502"/>
                </a:lnTo>
                <a:cubicBezTo>
                  <a:pt x="21111" y="4808"/>
                  <a:pt x="21382" y="3584"/>
                  <a:pt x="21465" y="2782"/>
                </a:cubicBezTo>
                <a:cubicBezTo>
                  <a:pt x="21591" y="1569"/>
                  <a:pt x="21516" y="1210"/>
                  <a:pt x="21034" y="660"/>
                </a:cubicBezTo>
                <a:cubicBezTo>
                  <a:pt x="20715" y="295"/>
                  <a:pt x="20106" y="0"/>
                  <a:pt x="19680" y="0"/>
                </a:cubicBezTo>
                <a:close/>
                <a:moveTo>
                  <a:pt x="17363" y="17151"/>
                </a:moveTo>
                <a:cubicBezTo>
                  <a:pt x="16626" y="17151"/>
                  <a:pt x="16393" y="17298"/>
                  <a:pt x="16268" y="17840"/>
                </a:cubicBezTo>
                <a:lnTo>
                  <a:pt x="16109" y="18530"/>
                </a:lnTo>
                <a:lnTo>
                  <a:pt x="15465" y="17840"/>
                </a:lnTo>
                <a:cubicBezTo>
                  <a:pt x="14765" y="17089"/>
                  <a:pt x="14148" y="16977"/>
                  <a:pt x="13355" y="17461"/>
                </a:cubicBezTo>
                <a:cubicBezTo>
                  <a:pt x="13013" y="17670"/>
                  <a:pt x="12784" y="17670"/>
                  <a:pt x="12671" y="17461"/>
                </a:cubicBezTo>
                <a:cubicBezTo>
                  <a:pt x="12408" y="16976"/>
                  <a:pt x="10985" y="17090"/>
                  <a:pt x="10507" y="17636"/>
                </a:cubicBezTo>
                <a:cubicBezTo>
                  <a:pt x="9870" y="18363"/>
                  <a:pt x="9966" y="19825"/>
                  <a:pt x="10686" y="20402"/>
                </a:cubicBezTo>
                <a:cubicBezTo>
                  <a:pt x="11356" y="20938"/>
                  <a:pt x="12418" y="21049"/>
                  <a:pt x="12658" y="20606"/>
                </a:cubicBezTo>
                <a:cubicBezTo>
                  <a:pt x="12748" y="20440"/>
                  <a:pt x="13145" y="20470"/>
                  <a:pt x="13620" y="20675"/>
                </a:cubicBezTo>
                <a:cubicBezTo>
                  <a:pt x="14320" y="20976"/>
                  <a:pt x="14548" y="20920"/>
                  <a:pt x="15279" y="20303"/>
                </a:cubicBezTo>
                <a:cubicBezTo>
                  <a:pt x="16126" y="19589"/>
                  <a:pt x="16126" y="19593"/>
                  <a:pt x="16275" y="20243"/>
                </a:cubicBezTo>
                <a:cubicBezTo>
                  <a:pt x="16377" y="20686"/>
                  <a:pt x="16491" y="20893"/>
                  <a:pt x="16594" y="20894"/>
                </a:cubicBezTo>
                <a:cubicBezTo>
                  <a:pt x="16765" y="20897"/>
                  <a:pt x="16905" y="20326"/>
                  <a:pt x="16905" y="19348"/>
                </a:cubicBezTo>
                <a:cubicBezTo>
                  <a:pt x="16905" y="16876"/>
                  <a:pt x="17651" y="16999"/>
                  <a:pt x="18253" y="19568"/>
                </a:cubicBezTo>
                <a:cubicBezTo>
                  <a:pt x="18451" y="20414"/>
                  <a:pt x="18723" y="20887"/>
                  <a:pt x="18996" y="20887"/>
                </a:cubicBezTo>
                <a:cubicBezTo>
                  <a:pt x="19469" y="20887"/>
                  <a:pt x="19373" y="20083"/>
                  <a:pt x="18678" y="18181"/>
                </a:cubicBezTo>
                <a:cubicBezTo>
                  <a:pt x="18355" y="17299"/>
                  <a:pt x="18167" y="17151"/>
                  <a:pt x="17363" y="17151"/>
                </a:cubicBezTo>
                <a:close/>
                <a:moveTo>
                  <a:pt x="1527" y="17166"/>
                </a:moveTo>
                <a:cubicBezTo>
                  <a:pt x="401" y="17181"/>
                  <a:pt x="236" y="17245"/>
                  <a:pt x="724" y="17469"/>
                </a:cubicBezTo>
                <a:cubicBezTo>
                  <a:pt x="1247" y="17709"/>
                  <a:pt x="1341" y="17982"/>
                  <a:pt x="1341" y="19318"/>
                </a:cubicBezTo>
                <a:cubicBezTo>
                  <a:pt x="1341" y="21397"/>
                  <a:pt x="1833" y="21341"/>
                  <a:pt x="1939" y="19250"/>
                </a:cubicBezTo>
                <a:cubicBezTo>
                  <a:pt x="2009" y="17852"/>
                  <a:pt x="2103" y="17613"/>
                  <a:pt x="2569" y="17613"/>
                </a:cubicBezTo>
                <a:cubicBezTo>
                  <a:pt x="3011" y="17613"/>
                  <a:pt x="3133" y="17855"/>
                  <a:pt x="3200" y="18863"/>
                </a:cubicBezTo>
                <a:cubicBezTo>
                  <a:pt x="3334" y="20903"/>
                  <a:pt x="4666" y="21537"/>
                  <a:pt x="5821" y="20114"/>
                </a:cubicBezTo>
                <a:cubicBezTo>
                  <a:pt x="6483" y="19299"/>
                  <a:pt x="6804" y="19367"/>
                  <a:pt x="6804" y="20318"/>
                </a:cubicBezTo>
                <a:cubicBezTo>
                  <a:pt x="6804" y="20633"/>
                  <a:pt x="6990" y="20887"/>
                  <a:pt x="7215" y="20887"/>
                </a:cubicBezTo>
                <a:cubicBezTo>
                  <a:pt x="7441" y="20887"/>
                  <a:pt x="7620" y="20741"/>
                  <a:pt x="7620" y="20561"/>
                </a:cubicBezTo>
                <a:cubicBezTo>
                  <a:pt x="7620" y="20381"/>
                  <a:pt x="7998" y="20084"/>
                  <a:pt x="8456" y="19902"/>
                </a:cubicBezTo>
                <a:cubicBezTo>
                  <a:pt x="9205" y="19603"/>
                  <a:pt x="9281" y="19457"/>
                  <a:pt x="9206" y="18439"/>
                </a:cubicBezTo>
                <a:cubicBezTo>
                  <a:pt x="9126" y="17346"/>
                  <a:pt x="9084" y="17304"/>
                  <a:pt x="7965" y="17211"/>
                </a:cubicBezTo>
                <a:cubicBezTo>
                  <a:pt x="6959" y="17128"/>
                  <a:pt x="6804" y="17194"/>
                  <a:pt x="6804" y="17734"/>
                </a:cubicBezTo>
                <a:cubicBezTo>
                  <a:pt x="6804" y="18626"/>
                  <a:pt x="6333" y="18836"/>
                  <a:pt x="5987" y="18098"/>
                </a:cubicBezTo>
                <a:cubicBezTo>
                  <a:pt x="5619" y="17312"/>
                  <a:pt x="4575" y="16992"/>
                  <a:pt x="3844" y="17439"/>
                </a:cubicBezTo>
                <a:cubicBezTo>
                  <a:pt x="3477" y="17663"/>
                  <a:pt x="3232" y="17668"/>
                  <a:pt x="3120" y="17461"/>
                </a:cubicBezTo>
                <a:cubicBezTo>
                  <a:pt x="3027" y="17289"/>
                  <a:pt x="2307" y="17155"/>
                  <a:pt x="1527" y="1716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2" name="faro-logo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717618" y="3302389"/>
            <a:ext cx="1746969" cy="470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z+f logo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429643" y="3160088"/>
            <a:ext cx="2047770" cy="75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31"/>
                </a:lnTo>
                <a:cubicBezTo>
                  <a:pt x="0" y="3580"/>
                  <a:pt x="13" y="3885"/>
                  <a:pt x="100" y="4066"/>
                </a:cubicBezTo>
                <a:cubicBezTo>
                  <a:pt x="182" y="4233"/>
                  <a:pt x="689" y="4277"/>
                  <a:pt x="2528" y="4281"/>
                </a:cubicBezTo>
                <a:cubicBezTo>
                  <a:pt x="4167" y="4285"/>
                  <a:pt x="4861" y="4339"/>
                  <a:pt x="4889" y="4463"/>
                </a:cubicBezTo>
                <a:cubicBezTo>
                  <a:pt x="4929" y="4639"/>
                  <a:pt x="4625" y="5425"/>
                  <a:pt x="4559" y="5315"/>
                </a:cubicBezTo>
                <a:cubicBezTo>
                  <a:pt x="4506" y="5227"/>
                  <a:pt x="3907" y="5874"/>
                  <a:pt x="3801" y="6132"/>
                </a:cubicBezTo>
                <a:cubicBezTo>
                  <a:pt x="3750" y="6256"/>
                  <a:pt x="3692" y="6315"/>
                  <a:pt x="3675" y="6269"/>
                </a:cubicBezTo>
                <a:cubicBezTo>
                  <a:pt x="3634" y="6158"/>
                  <a:pt x="1869" y="8074"/>
                  <a:pt x="1750" y="8358"/>
                </a:cubicBezTo>
                <a:cubicBezTo>
                  <a:pt x="1699" y="8480"/>
                  <a:pt x="1644" y="8548"/>
                  <a:pt x="1628" y="8506"/>
                </a:cubicBezTo>
                <a:cubicBezTo>
                  <a:pt x="1613" y="8464"/>
                  <a:pt x="1368" y="8672"/>
                  <a:pt x="1080" y="8983"/>
                </a:cubicBezTo>
                <a:cubicBezTo>
                  <a:pt x="792" y="9294"/>
                  <a:pt x="530" y="9572"/>
                  <a:pt x="498" y="9596"/>
                </a:cubicBezTo>
                <a:cubicBezTo>
                  <a:pt x="466" y="9620"/>
                  <a:pt x="338" y="9758"/>
                  <a:pt x="218" y="9903"/>
                </a:cubicBezTo>
                <a:lnTo>
                  <a:pt x="8" y="10153"/>
                </a:lnTo>
                <a:cubicBezTo>
                  <a:pt x="15" y="12370"/>
                  <a:pt x="23" y="14144"/>
                  <a:pt x="38" y="14184"/>
                </a:cubicBezTo>
                <a:cubicBezTo>
                  <a:pt x="59" y="14242"/>
                  <a:pt x="2392" y="14286"/>
                  <a:pt x="5220" y="14286"/>
                </a:cubicBezTo>
                <a:lnTo>
                  <a:pt x="10360" y="14286"/>
                </a:lnTo>
                <a:lnTo>
                  <a:pt x="10360" y="11197"/>
                </a:lnTo>
                <a:cubicBezTo>
                  <a:pt x="10359" y="9493"/>
                  <a:pt x="10370" y="8024"/>
                  <a:pt x="10390" y="7938"/>
                </a:cubicBezTo>
                <a:cubicBezTo>
                  <a:pt x="10409" y="7852"/>
                  <a:pt x="10610" y="7779"/>
                  <a:pt x="10833" y="7779"/>
                </a:cubicBezTo>
                <a:cubicBezTo>
                  <a:pt x="11226" y="7779"/>
                  <a:pt x="11240" y="7770"/>
                  <a:pt x="11240" y="7393"/>
                </a:cubicBezTo>
                <a:cubicBezTo>
                  <a:pt x="11240" y="7019"/>
                  <a:pt x="11220" y="6995"/>
                  <a:pt x="10813" y="6950"/>
                </a:cubicBezTo>
                <a:lnTo>
                  <a:pt x="10390" y="6905"/>
                </a:lnTo>
                <a:lnTo>
                  <a:pt x="10373" y="5803"/>
                </a:lnTo>
                <a:cubicBezTo>
                  <a:pt x="10360" y="4991"/>
                  <a:pt x="10329" y="4655"/>
                  <a:pt x="10256" y="4509"/>
                </a:cubicBezTo>
                <a:cubicBezTo>
                  <a:pt x="10162" y="4322"/>
                  <a:pt x="10164" y="4303"/>
                  <a:pt x="10260" y="4202"/>
                </a:cubicBezTo>
                <a:cubicBezTo>
                  <a:pt x="10350" y="4107"/>
                  <a:pt x="10360" y="3847"/>
                  <a:pt x="10360" y="2044"/>
                </a:cubicBezTo>
                <a:lnTo>
                  <a:pt x="10360" y="0"/>
                </a:lnTo>
                <a:lnTo>
                  <a:pt x="5178" y="0"/>
                </a:lnTo>
                <a:lnTo>
                  <a:pt x="0" y="0"/>
                </a:lnTo>
                <a:close/>
                <a:moveTo>
                  <a:pt x="11533" y="0"/>
                </a:moveTo>
                <a:lnTo>
                  <a:pt x="11533" y="7143"/>
                </a:lnTo>
                <a:lnTo>
                  <a:pt x="11533" y="14286"/>
                </a:lnTo>
                <a:lnTo>
                  <a:pt x="12466" y="14286"/>
                </a:lnTo>
                <a:lnTo>
                  <a:pt x="13400" y="14286"/>
                </a:lnTo>
                <a:lnTo>
                  <a:pt x="13416" y="12265"/>
                </a:lnTo>
                <a:lnTo>
                  <a:pt x="13433" y="10244"/>
                </a:lnTo>
                <a:lnTo>
                  <a:pt x="17514" y="10198"/>
                </a:lnTo>
                <a:lnTo>
                  <a:pt x="21600" y="10164"/>
                </a:lnTo>
                <a:lnTo>
                  <a:pt x="21600" y="5076"/>
                </a:lnTo>
                <a:lnTo>
                  <a:pt x="21600" y="0"/>
                </a:lnTo>
                <a:lnTo>
                  <a:pt x="11533" y="0"/>
                </a:lnTo>
                <a:close/>
                <a:moveTo>
                  <a:pt x="10084" y="4577"/>
                </a:moveTo>
                <a:cubicBezTo>
                  <a:pt x="10111" y="4651"/>
                  <a:pt x="10123" y="5212"/>
                  <a:pt x="10113" y="5815"/>
                </a:cubicBezTo>
                <a:lnTo>
                  <a:pt x="10097" y="6905"/>
                </a:lnTo>
                <a:lnTo>
                  <a:pt x="9707" y="6950"/>
                </a:lnTo>
                <a:cubicBezTo>
                  <a:pt x="9028" y="7031"/>
                  <a:pt x="9039" y="7726"/>
                  <a:pt x="9720" y="7813"/>
                </a:cubicBezTo>
                <a:lnTo>
                  <a:pt x="10097" y="7859"/>
                </a:lnTo>
                <a:lnTo>
                  <a:pt x="10097" y="8892"/>
                </a:lnTo>
                <a:lnTo>
                  <a:pt x="10097" y="9926"/>
                </a:lnTo>
                <a:lnTo>
                  <a:pt x="7686" y="9960"/>
                </a:lnTo>
                <a:cubicBezTo>
                  <a:pt x="6097" y="9987"/>
                  <a:pt x="5261" y="9953"/>
                  <a:pt x="5237" y="9846"/>
                </a:cubicBezTo>
                <a:cubicBezTo>
                  <a:pt x="5216" y="9757"/>
                  <a:pt x="5250" y="9639"/>
                  <a:pt x="5308" y="9585"/>
                </a:cubicBezTo>
                <a:cubicBezTo>
                  <a:pt x="5366" y="9530"/>
                  <a:pt x="5571" y="9307"/>
                  <a:pt x="5764" y="9097"/>
                </a:cubicBezTo>
                <a:cubicBezTo>
                  <a:pt x="5957" y="8886"/>
                  <a:pt x="6486" y="8319"/>
                  <a:pt x="6936" y="7836"/>
                </a:cubicBezTo>
                <a:cubicBezTo>
                  <a:pt x="7387" y="7353"/>
                  <a:pt x="7845" y="6857"/>
                  <a:pt x="7953" y="6723"/>
                </a:cubicBezTo>
                <a:cubicBezTo>
                  <a:pt x="8062" y="6589"/>
                  <a:pt x="8181" y="6461"/>
                  <a:pt x="8217" y="6439"/>
                </a:cubicBezTo>
                <a:cubicBezTo>
                  <a:pt x="8253" y="6418"/>
                  <a:pt x="8377" y="6290"/>
                  <a:pt x="8489" y="6155"/>
                </a:cubicBezTo>
                <a:cubicBezTo>
                  <a:pt x="9211" y="5288"/>
                  <a:pt x="10042" y="4463"/>
                  <a:pt x="10084" y="4577"/>
                </a:cubicBezTo>
                <a:close/>
                <a:moveTo>
                  <a:pt x="13764" y="15865"/>
                </a:moveTo>
                <a:lnTo>
                  <a:pt x="13743" y="16467"/>
                </a:lnTo>
                <a:cubicBezTo>
                  <a:pt x="13727" y="16992"/>
                  <a:pt x="13707" y="17069"/>
                  <a:pt x="13580" y="17069"/>
                </a:cubicBezTo>
                <a:cubicBezTo>
                  <a:pt x="13453" y="17069"/>
                  <a:pt x="13432" y="16994"/>
                  <a:pt x="13416" y="16478"/>
                </a:cubicBezTo>
                <a:cubicBezTo>
                  <a:pt x="13400" y="15947"/>
                  <a:pt x="13379" y="15876"/>
                  <a:pt x="13236" y="15876"/>
                </a:cubicBezTo>
                <a:cubicBezTo>
                  <a:pt x="13148" y="15876"/>
                  <a:pt x="13045" y="15965"/>
                  <a:pt x="13006" y="16069"/>
                </a:cubicBezTo>
                <a:cubicBezTo>
                  <a:pt x="12902" y="16352"/>
                  <a:pt x="12922" y="16945"/>
                  <a:pt x="13040" y="17069"/>
                </a:cubicBezTo>
                <a:cubicBezTo>
                  <a:pt x="13131" y="17166"/>
                  <a:pt x="13127" y="17204"/>
                  <a:pt x="12998" y="17489"/>
                </a:cubicBezTo>
                <a:cubicBezTo>
                  <a:pt x="12862" y="17788"/>
                  <a:pt x="12850" y="17793"/>
                  <a:pt x="12780" y="17534"/>
                </a:cubicBezTo>
                <a:cubicBezTo>
                  <a:pt x="12688" y="17195"/>
                  <a:pt x="12394" y="17194"/>
                  <a:pt x="12202" y="17534"/>
                </a:cubicBezTo>
                <a:cubicBezTo>
                  <a:pt x="12083" y="17746"/>
                  <a:pt x="12054" y="17751"/>
                  <a:pt x="12014" y="17557"/>
                </a:cubicBezTo>
                <a:cubicBezTo>
                  <a:pt x="11987" y="17428"/>
                  <a:pt x="11859" y="17313"/>
                  <a:pt x="11708" y="17285"/>
                </a:cubicBezTo>
                <a:cubicBezTo>
                  <a:pt x="11450" y="17235"/>
                  <a:pt x="11442" y="17221"/>
                  <a:pt x="11424" y="16637"/>
                </a:cubicBezTo>
                <a:lnTo>
                  <a:pt x="11407" y="16035"/>
                </a:lnTo>
                <a:lnTo>
                  <a:pt x="10503" y="16035"/>
                </a:lnTo>
                <a:lnTo>
                  <a:pt x="9599" y="16035"/>
                </a:lnTo>
                <a:lnTo>
                  <a:pt x="9599" y="17682"/>
                </a:lnTo>
                <a:cubicBezTo>
                  <a:pt x="9599" y="18585"/>
                  <a:pt x="9588" y="19358"/>
                  <a:pt x="9573" y="19397"/>
                </a:cubicBezTo>
                <a:cubicBezTo>
                  <a:pt x="9559" y="19436"/>
                  <a:pt x="9409" y="19421"/>
                  <a:pt x="9239" y="19374"/>
                </a:cubicBezTo>
                <a:lnTo>
                  <a:pt x="8925" y="19295"/>
                </a:lnTo>
                <a:lnTo>
                  <a:pt x="8908" y="18693"/>
                </a:lnTo>
                <a:cubicBezTo>
                  <a:pt x="8894" y="18237"/>
                  <a:pt x="8868" y="18103"/>
                  <a:pt x="8795" y="18136"/>
                </a:cubicBezTo>
                <a:cubicBezTo>
                  <a:pt x="8728" y="18167"/>
                  <a:pt x="8687" y="18035"/>
                  <a:pt x="8665" y="17705"/>
                </a:cubicBezTo>
                <a:cubicBezTo>
                  <a:pt x="8629" y="17152"/>
                  <a:pt x="8485" y="17031"/>
                  <a:pt x="8221" y="17330"/>
                </a:cubicBezTo>
                <a:cubicBezTo>
                  <a:pt x="8003" y="17578"/>
                  <a:pt x="7847" y="17619"/>
                  <a:pt x="7807" y="17444"/>
                </a:cubicBezTo>
                <a:cubicBezTo>
                  <a:pt x="7752" y="17201"/>
                  <a:pt x="7376" y="17280"/>
                  <a:pt x="7376" y="17534"/>
                </a:cubicBezTo>
                <a:cubicBezTo>
                  <a:pt x="7376" y="17954"/>
                  <a:pt x="7183" y="18111"/>
                  <a:pt x="7053" y="17796"/>
                </a:cubicBezTo>
                <a:cubicBezTo>
                  <a:pt x="6766" y="17096"/>
                  <a:pt x="6160" y="16947"/>
                  <a:pt x="5756" y="17478"/>
                </a:cubicBezTo>
                <a:cubicBezTo>
                  <a:pt x="5618" y="17659"/>
                  <a:pt x="5511" y="17850"/>
                  <a:pt x="5517" y="17909"/>
                </a:cubicBezTo>
                <a:cubicBezTo>
                  <a:pt x="5537" y="18085"/>
                  <a:pt x="5310" y="18723"/>
                  <a:pt x="5258" y="18636"/>
                </a:cubicBezTo>
                <a:cubicBezTo>
                  <a:pt x="5231" y="18592"/>
                  <a:pt x="5207" y="17954"/>
                  <a:pt x="5207" y="17216"/>
                </a:cubicBezTo>
                <a:lnTo>
                  <a:pt x="5207" y="15876"/>
                </a:lnTo>
                <a:lnTo>
                  <a:pt x="5015" y="15876"/>
                </a:lnTo>
                <a:cubicBezTo>
                  <a:pt x="4909" y="15876"/>
                  <a:pt x="4790" y="15965"/>
                  <a:pt x="4751" y="16069"/>
                </a:cubicBezTo>
                <a:cubicBezTo>
                  <a:pt x="4653" y="16336"/>
                  <a:pt x="4653" y="21140"/>
                  <a:pt x="4751" y="21407"/>
                </a:cubicBezTo>
                <a:cubicBezTo>
                  <a:pt x="4805" y="21553"/>
                  <a:pt x="6765" y="21600"/>
                  <a:pt x="13211" y="21600"/>
                </a:cubicBezTo>
                <a:lnTo>
                  <a:pt x="21600" y="21600"/>
                </a:lnTo>
                <a:lnTo>
                  <a:pt x="21600" y="20021"/>
                </a:lnTo>
                <a:lnTo>
                  <a:pt x="21600" y="18443"/>
                </a:lnTo>
                <a:lnTo>
                  <a:pt x="21395" y="17852"/>
                </a:lnTo>
                <a:cubicBezTo>
                  <a:pt x="21197" y="17283"/>
                  <a:pt x="21183" y="17268"/>
                  <a:pt x="20855" y="17341"/>
                </a:cubicBezTo>
                <a:cubicBezTo>
                  <a:pt x="20669" y="17383"/>
                  <a:pt x="20476" y="17443"/>
                  <a:pt x="20428" y="17478"/>
                </a:cubicBezTo>
                <a:cubicBezTo>
                  <a:pt x="20363" y="17524"/>
                  <a:pt x="20337" y="17380"/>
                  <a:pt x="20323" y="16910"/>
                </a:cubicBezTo>
                <a:cubicBezTo>
                  <a:pt x="20299" y="16094"/>
                  <a:pt x="20223" y="15876"/>
                  <a:pt x="19980" y="15876"/>
                </a:cubicBezTo>
                <a:lnTo>
                  <a:pt x="19783" y="15876"/>
                </a:lnTo>
                <a:lnTo>
                  <a:pt x="19783" y="16887"/>
                </a:lnTo>
                <a:cubicBezTo>
                  <a:pt x="19783" y="17440"/>
                  <a:pt x="19768" y="17938"/>
                  <a:pt x="19750" y="17989"/>
                </a:cubicBezTo>
                <a:cubicBezTo>
                  <a:pt x="19731" y="18039"/>
                  <a:pt x="19624" y="17902"/>
                  <a:pt x="19511" y="17693"/>
                </a:cubicBezTo>
                <a:cubicBezTo>
                  <a:pt x="19089" y="16916"/>
                  <a:pt x="18458" y="16960"/>
                  <a:pt x="18080" y="17784"/>
                </a:cubicBezTo>
                <a:cubicBezTo>
                  <a:pt x="17778" y="18442"/>
                  <a:pt x="17715" y="18288"/>
                  <a:pt x="17724" y="16921"/>
                </a:cubicBezTo>
                <a:lnTo>
                  <a:pt x="17732" y="15876"/>
                </a:lnTo>
                <a:lnTo>
                  <a:pt x="17556" y="15876"/>
                </a:lnTo>
                <a:cubicBezTo>
                  <a:pt x="17460" y="15876"/>
                  <a:pt x="17331" y="15962"/>
                  <a:pt x="17267" y="16069"/>
                </a:cubicBezTo>
                <a:cubicBezTo>
                  <a:pt x="17177" y="16223"/>
                  <a:pt x="17136" y="16223"/>
                  <a:pt x="17079" y="16069"/>
                </a:cubicBezTo>
                <a:cubicBezTo>
                  <a:pt x="17040" y="15962"/>
                  <a:pt x="16911" y="15876"/>
                  <a:pt x="16790" y="15876"/>
                </a:cubicBezTo>
                <a:lnTo>
                  <a:pt x="16568" y="15876"/>
                </a:lnTo>
                <a:lnTo>
                  <a:pt x="16552" y="17273"/>
                </a:lnTo>
                <a:cubicBezTo>
                  <a:pt x="16542" y="18063"/>
                  <a:pt x="16510" y="18659"/>
                  <a:pt x="16476" y="18659"/>
                </a:cubicBezTo>
                <a:cubicBezTo>
                  <a:pt x="16444" y="18659"/>
                  <a:pt x="16411" y="18505"/>
                  <a:pt x="16401" y="18318"/>
                </a:cubicBezTo>
                <a:cubicBezTo>
                  <a:pt x="16368" y="17688"/>
                  <a:pt x="16181" y="17408"/>
                  <a:pt x="15773" y="17375"/>
                </a:cubicBezTo>
                <a:cubicBezTo>
                  <a:pt x="15565" y="17359"/>
                  <a:pt x="15381" y="17410"/>
                  <a:pt x="15363" y="17489"/>
                </a:cubicBezTo>
                <a:cubicBezTo>
                  <a:pt x="15297" y="17777"/>
                  <a:pt x="15220" y="17434"/>
                  <a:pt x="15220" y="16853"/>
                </a:cubicBezTo>
                <a:cubicBezTo>
                  <a:pt x="15220" y="16154"/>
                  <a:pt x="15137" y="15876"/>
                  <a:pt x="14927" y="15876"/>
                </a:cubicBezTo>
                <a:cubicBezTo>
                  <a:pt x="14700" y="15876"/>
                  <a:pt x="14634" y="16164"/>
                  <a:pt x="14634" y="17171"/>
                </a:cubicBezTo>
                <a:cubicBezTo>
                  <a:pt x="14634" y="17672"/>
                  <a:pt x="14613" y="18119"/>
                  <a:pt x="14588" y="18159"/>
                </a:cubicBezTo>
                <a:cubicBezTo>
                  <a:pt x="14564" y="18199"/>
                  <a:pt x="14443" y="17994"/>
                  <a:pt x="14320" y="17705"/>
                </a:cubicBezTo>
                <a:cubicBezTo>
                  <a:pt x="14129" y="17254"/>
                  <a:pt x="14112" y="17160"/>
                  <a:pt x="14195" y="17035"/>
                </a:cubicBezTo>
                <a:cubicBezTo>
                  <a:pt x="14259" y="16938"/>
                  <a:pt x="14287" y="16727"/>
                  <a:pt x="14274" y="16421"/>
                </a:cubicBezTo>
                <a:cubicBezTo>
                  <a:pt x="14257" y="16002"/>
                  <a:pt x="14229" y="15954"/>
                  <a:pt x="14007" y="15910"/>
                </a:cubicBezTo>
                <a:lnTo>
                  <a:pt x="13764" y="15865"/>
                </a:lnTo>
                <a:close/>
                <a:moveTo>
                  <a:pt x="4040" y="15876"/>
                </a:moveTo>
                <a:lnTo>
                  <a:pt x="4040" y="17046"/>
                </a:lnTo>
                <a:cubicBezTo>
                  <a:pt x="4040" y="17687"/>
                  <a:pt x="4022" y="18251"/>
                  <a:pt x="4002" y="18307"/>
                </a:cubicBezTo>
                <a:cubicBezTo>
                  <a:pt x="3982" y="18362"/>
                  <a:pt x="3861" y="18171"/>
                  <a:pt x="3734" y="17875"/>
                </a:cubicBezTo>
                <a:cubicBezTo>
                  <a:pt x="3485" y="17297"/>
                  <a:pt x="2977" y="16954"/>
                  <a:pt x="2855" y="17285"/>
                </a:cubicBezTo>
                <a:cubicBezTo>
                  <a:pt x="2821" y="17376"/>
                  <a:pt x="2722" y="17412"/>
                  <a:pt x="2633" y="17364"/>
                </a:cubicBezTo>
                <a:cubicBezTo>
                  <a:pt x="2505" y="17295"/>
                  <a:pt x="2426" y="17388"/>
                  <a:pt x="2248" y="17830"/>
                </a:cubicBezTo>
                <a:cubicBezTo>
                  <a:pt x="2049" y="18325"/>
                  <a:pt x="2020" y="18492"/>
                  <a:pt x="1993" y="19317"/>
                </a:cubicBezTo>
                <a:lnTo>
                  <a:pt x="1959" y="20249"/>
                </a:lnTo>
                <a:lnTo>
                  <a:pt x="1499" y="20294"/>
                </a:lnTo>
                <a:cubicBezTo>
                  <a:pt x="1244" y="20320"/>
                  <a:pt x="995" y="20300"/>
                  <a:pt x="946" y="20249"/>
                </a:cubicBezTo>
                <a:cubicBezTo>
                  <a:pt x="880" y="20180"/>
                  <a:pt x="1007" y="19747"/>
                  <a:pt x="1423" y="18613"/>
                </a:cubicBezTo>
                <a:cubicBezTo>
                  <a:pt x="1908" y="17294"/>
                  <a:pt x="1988" y="16988"/>
                  <a:pt x="1988" y="16546"/>
                </a:cubicBezTo>
                <a:lnTo>
                  <a:pt x="1988" y="16024"/>
                </a:lnTo>
                <a:lnTo>
                  <a:pt x="1009" y="16069"/>
                </a:lnTo>
                <a:lnTo>
                  <a:pt x="29" y="16115"/>
                </a:lnTo>
                <a:lnTo>
                  <a:pt x="25" y="17148"/>
                </a:lnTo>
                <a:lnTo>
                  <a:pt x="523" y="17148"/>
                </a:lnTo>
                <a:cubicBezTo>
                  <a:pt x="820" y="17148"/>
                  <a:pt x="1063" y="17226"/>
                  <a:pt x="1084" y="17319"/>
                </a:cubicBezTo>
                <a:cubicBezTo>
                  <a:pt x="1105" y="17409"/>
                  <a:pt x="869" y="18128"/>
                  <a:pt x="561" y="18920"/>
                </a:cubicBezTo>
                <a:cubicBezTo>
                  <a:pt x="41" y="20256"/>
                  <a:pt x="0" y="20403"/>
                  <a:pt x="0" y="20975"/>
                </a:cubicBezTo>
                <a:lnTo>
                  <a:pt x="0" y="20987"/>
                </a:lnTo>
                <a:lnTo>
                  <a:pt x="0" y="21600"/>
                </a:lnTo>
                <a:lnTo>
                  <a:pt x="247" y="21600"/>
                </a:lnTo>
                <a:lnTo>
                  <a:pt x="2235" y="21555"/>
                </a:lnTo>
                <a:lnTo>
                  <a:pt x="4479" y="21521"/>
                </a:lnTo>
                <a:lnTo>
                  <a:pt x="4496" y="18704"/>
                </a:lnTo>
                <a:lnTo>
                  <a:pt x="4508" y="15876"/>
                </a:lnTo>
                <a:lnTo>
                  <a:pt x="4274" y="15876"/>
                </a:lnTo>
                <a:lnTo>
                  <a:pt x="4040" y="15876"/>
                </a:lnTo>
                <a:close/>
                <a:moveTo>
                  <a:pt x="13542" y="18284"/>
                </a:moveTo>
                <a:cubicBezTo>
                  <a:pt x="13764" y="18243"/>
                  <a:pt x="14024" y="18461"/>
                  <a:pt x="13960" y="18738"/>
                </a:cubicBezTo>
                <a:cubicBezTo>
                  <a:pt x="13943" y="18815"/>
                  <a:pt x="13957" y="18922"/>
                  <a:pt x="13990" y="18977"/>
                </a:cubicBezTo>
                <a:cubicBezTo>
                  <a:pt x="14111" y="19180"/>
                  <a:pt x="14048" y="19828"/>
                  <a:pt x="13877" y="20158"/>
                </a:cubicBezTo>
                <a:cubicBezTo>
                  <a:pt x="13620" y="20653"/>
                  <a:pt x="13274" y="20493"/>
                  <a:pt x="13199" y="19851"/>
                </a:cubicBezTo>
                <a:cubicBezTo>
                  <a:pt x="13142" y="19365"/>
                  <a:pt x="13220" y="18601"/>
                  <a:pt x="13345" y="18420"/>
                </a:cubicBezTo>
                <a:cubicBezTo>
                  <a:pt x="13398" y="18344"/>
                  <a:pt x="13468" y="18297"/>
                  <a:pt x="13542" y="18284"/>
                </a:cubicBezTo>
                <a:close/>
                <a:moveTo>
                  <a:pt x="2888" y="18318"/>
                </a:moveTo>
                <a:cubicBezTo>
                  <a:pt x="2935" y="18299"/>
                  <a:pt x="2984" y="18295"/>
                  <a:pt x="3035" y="18318"/>
                </a:cubicBezTo>
                <a:cubicBezTo>
                  <a:pt x="3142" y="18365"/>
                  <a:pt x="3266" y="18488"/>
                  <a:pt x="3311" y="18591"/>
                </a:cubicBezTo>
                <a:cubicBezTo>
                  <a:pt x="3432" y="18862"/>
                  <a:pt x="3415" y="19909"/>
                  <a:pt x="3286" y="20226"/>
                </a:cubicBezTo>
                <a:cubicBezTo>
                  <a:pt x="3136" y="20595"/>
                  <a:pt x="2778" y="20563"/>
                  <a:pt x="2633" y="20169"/>
                </a:cubicBezTo>
                <a:cubicBezTo>
                  <a:pt x="2385" y="19498"/>
                  <a:pt x="2565" y="18449"/>
                  <a:pt x="2888" y="1831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4" name="trimble logo.png"/>
          <p:cNvPicPr>
            <a:picLocks noChangeAspect="1"/>
          </p:cNvPicPr>
          <p:nvPr/>
        </p:nvPicPr>
        <p:blipFill>
          <a:blip r:embed="rId15">
            <a:extLst/>
          </a:blip>
          <a:srcRect l="1070" t="6156" b="5516"/>
          <a:stretch>
            <a:fillRect/>
          </a:stretch>
        </p:blipFill>
        <p:spPr>
          <a:xfrm>
            <a:off x="1001303" y="2009947"/>
            <a:ext cx="3100704" cy="736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530" extrusionOk="0">
                <a:moveTo>
                  <a:pt x="384" y="56"/>
                </a:moveTo>
                <a:cubicBezTo>
                  <a:pt x="366" y="132"/>
                  <a:pt x="373" y="281"/>
                  <a:pt x="411" y="474"/>
                </a:cubicBezTo>
                <a:cubicBezTo>
                  <a:pt x="454" y="690"/>
                  <a:pt x="457" y="812"/>
                  <a:pt x="417" y="914"/>
                </a:cubicBezTo>
                <a:cubicBezTo>
                  <a:pt x="381" y="1007"/>
                  <a:pt x="364" y="1879"/>
                  <a:pt x="370" y="3386"/>
                </a:cubicBezTo>
                <a:cubicBezTo>
                  <a:pt x="378" y="5356"/>
                  <a:pt x="367" y="5753"/>
                  <a:pt x="296" y="5973"/>
                </a:cubicBezTo>
                <a:cubicBezTo>
                  <a:pt x="249" y="6115"/>
                  <a:pt x="215" y="6363"/>
                  <a:pt x="221" y="6518"/>
                </a:cubicBezTo>
                <a:cubicBezTo>
                  <a:pt x="238" y="6950"/>
                  <a:pt x="123" y="7995"/>
                  <a:pt x="72" y="7864"/>
                </a:cubicBezTo>
                <a:cubicBezTo>
                  <a:pt x="13" y="7710"/>
                  <a:pt x="-21" y="9245"/>
                  <a:pt x="25" y="9975"/>
                </a:cubicBezTo>
                <a:cubicBezTo>
                  <a:pt x="45" y="10290"/>
                  <a:pt x="48" y="10646"/>
                  <a:pt x="31" y="10764"/>
                </a:cubicBezTo>
                <a:cubicBezTo>
                  <a:pt x="-32" y="11189"/>
                  <a:pt x="9" y="13028"/>
                  <a:pt x="88" y="13397"/>
                </a:cubicBezTo>
                <a:cubicBezTo>
                  <a:pt x="132" y="13600"/>
                  <a:pt x="166" y="14022"/>
                  <a:pt x="166" y="14337"/>
                </a:cubicBezTo>
                <a:cubicBezTo>
                  <a:pt x="166" y="14653"/>
                  <a:pt x="188" y="14866"/>
                  <a:pt x="213" y="14801"/>
                </a:cubicBezTo>
                <a:cubicBezTo>
                  <a:pt x="285" y="14614"/>
                  <a:pt x="482" y="16174"/>
                  <a:pt x="420" y="16437"/>
                </a:cubicBezTo>
                <a:cubicBezTo>
                  <a:pt x="346" y="16749"/>
                  <a:pt x="352" y="20362"/>
                  <a:pt x="428" y="21043"/>
                </a:cubicBezTo>
                <a:cubicBezTo>
                  <a:pt x="472" y="21431"/>
                  <a:pt x="521" y="21574"/>
                  <a:pt x="591" y="21518"/>
                </a:cubicBezTo>
                <a:cubicBezTo>
                  <a:pt x="646" y="21474"/>
                  <a:pt x="739" y="21423"/>
                  <a:pt x="798" y="21414"/>
                </a:cubicBezTo>
                <a:cubicBezTo>
                  <a:pt x="859" y="21405"/>
                  <a:pt x="916" y="21229"/>
                  <a:pt x="930" y="20996"/>
                </a:cubicBezTo>
                <a:cubicBezTo>
                  <a:pt x="948" y="20717"/>
                  <a:pt x="1008" y="20567"/>
                  <a:pt x="1124" y="20521"/>
                </a:cubicBezTo>
                <a:cubicBezTo>
                  <a:pt x="1233" y="20477"/>
                  <a:pt x="1292" y="20342"/>
                  <a:pt x="1292" y="20138"/>
                </a:cubicBezTo>
                <a:cubicBezTo>
                  <a:pt x="1292" y="19964"/>
                  <a:pt x="1342" y="19803"/>
                  <a:pt x="1402" y="19767"/>
                </a:cubicBezTo>
                <a:cubicBezTo>
                  <a:pt x="1470" y="19726"/>
                  <a:pt x="1501" y="19591"/>
                  <a:pt x="1485" y="19419"/>
                </a:cubicBezTo>
                <a:cubicBezTo>
                  <a:pt x="1454" y="19075"/>
                  <a:pt x="1548" y="18791"/>
                  <a:pt x="1593" y="19094"/>
                </a:cubicBezTo>
                <a:cubicBezTo>
                  <a:pt x="1611" y="19213"/>
                  <a:pt x="1645" y="19253"/>
                  <a:pt x="1670" y="19186"/>
                </a:cubicBezTo>
                <a:cubicBezTo>
                  <a:pt x="1758" y="18958"/>
                  <a:pt x="1943" y="18876"/>
                  <a:pt x="2405" y="18850"/>
                </a:cubicBezTo>
                <a:cubicBezTo>
                  <a:pt x="2747" y="18831"/>
                  <a:pt x="2866" y="18751"/>
                  <a:pt x="2866" y="18548"/>
                </a:cubicBezTo>
                <a:cubicBezTo>
                  <a:pt x="2866" y="18144"/>
                  <a:pt x="2967" y="17951"/>
                  <a:pt x="3153" y="18003"/>
                </a:cubicBezTo>
                <a:cubicBezTo>
                  <a:pt x="3259" y="18033"/>
                  <a:pt x="3313" y="17969"/>
                  <a:pt x="3304" y="17806"/>
                </a:cubicBezTo>
                <a:cubicBezTo>
                  <a:pt x="3297" y="17667"/>
                  <a:pt x="3349" y="17424"/>
                  <a:pt x="3418" y="17272"/>
                </a:cubicBezTo>
                <a:cubicBezTo>
                  <a:pt x="3486" y="17120"/>
                  <a:pt x="3523" y="16996"/>
                  <a:pt x="3500" y="16994"/>
                </a:cubicBezTo>
                <a:cubicBezTo>
                  <a:pt x="3478" y="16992"/>
                  <a:pt x="3539" y="16587"/>
                  <a:pt x="3639" y="16101"/>
                </a:cubicBezTo>
                <a:cubicBezTo>
                  <a:pt x="3738" y="15614"/>
                  <a:pt x="3809" y="15097"/>
                  <a:pt x="3796" y="14952"/>
                </a:cubicBezTo>
                <a:cubicBezTo>
                  <a:pt x="3783" y="14807"/>
                  <a:pt x="3837" y="14525"/>
                  <a:pt x="3917" y="14326"/>
                </a:cubicBezTo>
                <a:cubicBezTo>
                  <a:pt x="4023" y="14064"/>
                  <a:pt x="4048" y="13896"/>
                  <a:pt x="4011" y="13711"/>
                </a:cubicBezTo>
                <a:cubicBezTo>
                  <a:pt x="3933" y="13316"/>
                  <a:pt x="4053" y="13121"/>
                  <a:pt x="4353" y="13154"/>
                </a:cubicBezTo>
                <a:cubicBezTo>
                  <a:pt x="4562" y="13177"/>
                  <a:pt x="4616" y="13119"/>
                  <a:pt x="4616" y="12864"/>
                </a:cubicBezTo>
                <a:cubicBezTo>
                  <a:pt x="4616" y="12685"/>
                  <a:pt x="4660" y="12495"/>
                  <a:pt x="4715" y="12435"/>
                </a:cubicBezTo>
                <a:cubicBezTo>
                  <a:pt x="4770" y="12374"/>
                  <a:pt x="4804" y="12239"/>
                  <a:pt x="4790" y="12145"/>
                </a:cubicBezTo>
                <a:cubicBezTo>
                  <a:pt x="4748" y="11861"/>
                  <a:pt x="4885" y="11599"/>
                  <a:pt x="5129" y="11483"/>
                </a:cubicBezTo>
                <a:cubicBezTo>
                  <a:pt x="5193" y="11453"/>
                  <a:pt x="5218" y="11246"/>
                  <a:pt x="5218" y="10729"/>
                </a:cubicBezTo>
                <a:cubicBezTo>
                  <a:pt x="5218" y="10044"/>
                  <a:pt x="5212" y="10027"/>
                  <a:pt x="5035" y="10091"/>
                </a:cubicBezTo>
                <a:cubicBezTo>
                  <a:pt x="4892" y="10143"/>
                  <a:pt x="4844" y="10070"/>
                  <a:pt x="4817" y="9755"/>
                </a:cubicBezTo>
                <a:cubicBezTo>
                  <a:pt x="4797" y="9513"/>
                  <a:pt x="4726" y="9326"/>
                  <a:pt x="4638" y="9279"/>
                </a:cubicBezTo>
                <a:cubicBezTo>
                  <a:pt x="4557" y="9236"/>
                  <a:pt x="4467" y="9064"/>
                  <a:pt x="4436" y="8896"/>
                </a:cubicBezTo>
                <a:cubicBezTo>
                  <a:pt x="4406" y="8728"/>
                  <a:pt x="4355" y="8583"/>
                  <a:pt x="4323" y="8583"/>
                </a:cubicBezTo>
                <a:cubicBezTo>
                  <a:pt x="4291" y="8583"/>
                  <a:pt x="4249" y="8426"/>
                  <a:pt x="4232" y="8235"/>
                </a:cubicBezTo>
                <a:cubicBezTo>
                  <a:pt x="4215" y="8044"/>
                  <a:pt x="4117" y="7569"/>
                  <a:pt x="4014" y="7179"/>
                </a:cubicBezTo>
                <a:cubicBezTo>
                  <a:pt x="3894" y="6722"/>
                  <a:pt x="3836" y="6339"/>
                  <a:pt x="3851" y="6100"/>
                </a:cubicBezTo>
                <a:cubicBezTo>
                  <a:pt x="3864" y="5893"/>
                  <a:pt x="3829" y="5553"/>
                  <a:pt x="3771" y="5335"/>
                </a:cubicBezTo>
                <a:cubicBezTo>
                  <a:pt x="3714" y="5119"/>
                  <a:pt x="3666" y="4870"/>
                  <a:pt x="3666" y="4778"/>
                </a:cubicBezTo>
                <a:cubicBezTo>
                  <a:pt x="3666" y="4419"/>
                  <a:pt x="3414" y="3568"/>
                  <a:pt x="3266" y="3432"/>
                </a:cubicBezTo>
                <a:cubicBezTo>
                  <a:pt x="3180" y="3353"/>
                  <a:pt x="3098" y="3169"/>
                  <a:pt x="3084" y="3014"/>
                </a:cubicBezTo>
                <a:cubicBezTo>
                  <a:pt x="3068" y="2841"/>
                  <a:pt x="2990" y="2747"/>
                  <a:pt x="2877" y="2771"/>
                </a:cubicBezTo>
                <a:cubicBezTo>
                  <a:pt x="2744" y="2798"/>
                  <a:pt x="2693" y="2721"/>
                  <a:pt x="2692" y="2492"/>
                </a:cubicBezTo>
                <a:cubicBezTo>
                  <a:pt x="2691" y="2318"/>
                  <a:pt x="2652" y="2205"/>
                  <a:pt x="2606" y="2237"/>
                </a:cubicBezTo>
                <a:cubicBezTo>
                  <a:pt x="2561" y="2269"/>
                  <a:pt x="2510" y="2193"/>
                  <a:pt x="2493" y="2075"/>
                </a:cubicBezTo>
                <a:cubicBezTo>
                  <a:pt x="2452" y="1798"/>
                  <a:pt x="2232" y="1799"/>
                  <a:pt x="2192" y="2075"/>
                </a:cubicBezTo>
                <a:cubicBezTo>
                  <a:pt x="2152" y="2347"/>
                  <a:pt x="1931" y="2347"/>
                  <a:pt x="1891" y="2075"/>
                </a:cubicBezTo>
                <a:cubicBezTo>
                  <a:pt x="1874" y="1959"/>
                  <a:pt x="1750" y="1866"/>
                  <a:pt x="1615" y="1866"/>
                </a:cubicBezTo>
                <a:cubicBezTo>
                  <a:pt x="1444" y="1866"/>
                  <a:pt x="1359" y="1764"/>
                  <a:pt x="1328" y="1529"/>
                </a:cubicBezTo>
                <a:cubicBezTo>
                  <a:pt x="1303" y="1346"/>
                  <a:pt x="1273" y="1210"/>
                  <a:pt x="1262" y="1228"/>
                </a:cubicBezTo>
                <a:cubicBezTo>
                  <a:pt x="1219" y="1295"/>
                  <a:pt x="1037" y="935"/>
                  <a:pt x="919" y="555"/>
                </a:cubicBezTo>
                <a:cubicBezTo>
                  <a:pt x="852" y="338"/>
                  <a:pt x="752" y="184"/>
                  <a:pt x="696" y="207"/>
                </a:cubicBezTo>
                <a:cubicBezTo>
                  <a:pt x="639" y="229"/>
                  <a:pt x="552" y="168"/>
                  <a:pt x="503" y="79"/>
                </a:cubicBezTo>
                <a:cubicBezTo>
                  <a:pt x="444" y="-26"/>
                  <a:pt x="401" y="-20"/>
                  <a:pt x="384" y="56"/>
                </a:cubicBezTo>
                <a:close/>
                <a:moveTo>
                  <a:pt x="8050" y="1866"/>
                </a:moveTo>
                <a:cubicBezTo>
                  <a:pt x="7980" y="1866"/>
                  <a:pt x="7909" y="1959"/>
                  <a:pt x="7892" y="2075"/>
                </a:cubicBezTo>
                <a:cubicBezTo>
                  <a:pt x="7845" y="2396"/>
                  <a:pt x="5203" y="2352"/>
                  <a:pt x="5126" y="2028"/>
                </a:cubicBezTo>
                <a:cubicBezTo>
                  <a:pt x="5080" y="1832"/>
                  <a:pt x="5066" y="2190"/>
                  <a:pt x="5066" y="3652"/>
                </a:cubicBezTo>
                <a:lnTo>
                  <a:pt x="5066" y="5543"/>
                </a:lnTo>
                <a:lnTo>
                  <a:pt x="5549" y="5543"/>
                </a:lnTo>
                <a:lnTo>
                  <a:pt x="6029" y="5543"/>
                </a:lnTo>
                <a:lnTo>
                  <a:pt x="6046" y="6112"/>
                </a:lnTo>
                <a:cubicBezTo>
                  <a:pt x="6054" y="6428"/>
                  <a:pt x="6038" y="6742"/>
                  <a:pt x="6013" y="6808"/>
                </a:cubicBezTo>
                <a:cubicBezTo>
                  <a:pt x="5938" y="7002"/>
                  <a:pt x="5953" y="18469"/>
                  <a:pt x="6029" y="19163"/>
                </a:cubicBezTo>
                <a:lnTo>
                  <a:pt x="6093" y="19732"/>
                </a:lnTo>
                <a:lnTo>
                  <a:pt x="6628" y="19674"/>
                </a:lnTo>
                <a:lnTo>
                  <a:pt x="7161" y="19627"/>
                </a:lnTo>
                <a:lnTo>
                  <a:pt x="7166" y="12922"/>
                </a:lnTo>
                <a:cubicBezTo>
                  <a:pt x="7168" y="9235"/>
                  <a:pt x="7182" y="6131"/>
                  <a:pt x="7197" y="6031"/>
                </a:cubicBezTo>
                <a:cubicBezTo>
                  <a:pt x="7212" y="5931"/>
                  <a:pt x="7397" y="5847"/>
                  <a:pt x="7608" y="5845"/>
                </a:cubicBezTo>
                <a:cubicBezTo>
                  <a:pt x="7820" y="5843"/>
                  <a:pt x="8025" y="5757"/>
                  <a:pt x="8066" y="5648"/>
                </a:cubicBezTo>
                <a:cubicBezTo>
                  <a:pt x="8121" y="5503"/>
                  <a:pt x="8147" y="4957"/>
                  <a:pt x="8160" y="3652"/>
                </a:cubicBezTo>
                <a:lnTo>
                  <a:pt x="8177" y="1866"/>
                </a:lnTo>
                <a:lnTo>
                  <a:pt x="8050" y="1866"/>
                </a:lnTo>
                <a:close/>
                <a:moveTo>
                  <a:pt x="15291" y="1866"/>
                </a:moveTo>
                <a:cubicBezTo>
                  <a:pt x="14830" y="1866"/>
                  <a:pt x="14817" y="1878"/>
                  <a:pt x="14868" y="2283"/>
                </a:cubicBezTo>
                <a:cubicBezTo>
                  <a:pt x="14904" y="2566"/>
                  <a:pt x="14916" y="5395"/>
                  <a:pt x="14907" y="10973"/>
                </a:cubicBezTo>
                <a:cubicBezTo>
                  <a:pt x="14893" y="19067"/>
                  <a:pt x="14895" y="19258"/>
                  <a:pt x="14992" y="19465"/>
                </a:cubicBezTo>
                <a:cubicBezTo>
                  <a:pt x="15171" y="19842"/>
                  <a:pt x="15353" y="19764"/>
                  <a:pt x="15382" y="19302"/>
                </a:cubicBezTo>
                <a:cubicBezTo>
                  <a:pt x="15405" y="18922"/>
                  <a:pt x="15536" y="18738"/>
                  <a:pt x="15691" y="18873"/>
                </a:cubicBezTo>
                <a:cubicBezTo>
                  <a:pt x="15718" y="18897"/>
                  <a:pt x="15843" y="18926"/>
                  <a:pt x="15967" y="18931"/>
                </a:cubicBezTo>
                <a:cubicBezTo>
                  <a:pt x="16238" y="18943"/>
                  <a:pt x="16291" y="19037"/>
                  <a:pt x="16218" y="19407"/>
                </a:cubicBezTo>
                <a:cubicBezTo>
                  <a:pt x="16174" y="19628"/>
                  <a:pt x="16184" y="19670"/>
                  <a:pt x="16265" y="19581"/>
                </a:cubicBezTo>
                <a:cubicBezTo>
                  <a:pt x="16321" y="19519"/>
                  <a:pt x="16353" y="19385"/>
                  <a:pt x="16340" y="19291"/>
                </a:cubicBezTo>
                <a:cubicBezTo>
                  <a:pt x="16295" y="18987"/>
                  <a:pt x="16417" y="18836"/>
                  <a:pt x="16696" y="18850"/>
                </a:cubicBezTo>
                <a:cubicBezTo>
                  <a:pt x="16909" y="18861"/>
                  <a:pt x="16966" y="18794"/>
                  <a:pt x="16966" y="18537"/>
                </a:cubicBezTo>
                <a:cubicBezTo>
                  <a:pt x="16966" y="18357"/>
                  <a:pt x="17013" y="18168"/>
                  <a:pt x="17068" y="18108"/>
                </a:cubicBezTo>
                <a:cubicBezTo>
                  <a:pt x="17137" y="18032"/>
                  <a:pt x="17168" y="17816"/>
                  <a:pt x="17168" y="17423"/>
                </a:cubicBezTo>
                <a:cubicBezTo>
                  <a:pt x="17168" y="17089"/>
                  <a:pt x="17219" y="16654"/>
                  <a:pt x="17292" y="16367"/>
                </a:cubicBezTo>
                <a:cubicBezTo>
                  <a:pt x="17401" y="15937"/>
                  <a:pt x="17419" y="15921"/>
                  <a:pt x="17447" y="16228"/>
                </a:cubicBezTo>
                <a:cubicBezTo>
                  <a:pt x="17464" y="16420"/>
                  <a:pt x="17464" y="16899"/>
                  <a:pt x="17447" y="17295"/>
                </a:cubicBezTo>
                <a:cubicBezTo>
                  <a:pt x="17429" y="17692"/>
                  <a:pt x="17428" y="18235"/>
                  <a:pt x="17444" y="18502"/>
                </a:cubicBezTo>
                <a:cubicBezTo>
                  <a:pt x="17472" y="18970"/>
                  <a:pt x="17489" y="18989"/>
                  <a:pt x="17993" y="18989"/>
                </a:cubicBezTo>
                <a:cubicBezTo>
                  <a:pt x="18304" y="18989"/>
                  <a:pt x="18520" y="18906"/>
                  <a:pt x="18523" y="18780"/>
                </a:cubicBezTo>
                <a:cubicBezTo>
                  <a:pt x="18526" y="18665"/>
                  <a:pt x="18524" y="18022"/>
                  <a:pt x="18518" y="17353"/>
                </a:cubicBezTo>
                <a:cubicBezTo>
                  <a:pt x="18504" y="15840"/>
                  <a:pt x="18573" y="15387"/>
                  <a:pt x="18744" y="15857"/>
                </a:cubicBezTo>
                <a:cubicBezTo>
                  <a:pt x="18809" y="16035"/>
                  <a:pt x="18851" y="16302"/>
                  <a:pt x="18838" y="16449"/>
                </a:cubicBezTo>
                <a:cubicBezTo>
                  <a:pt x="18825" y="16595"/>
                  <a:pt x="18848" y="16834"/>
                  <a:pt x="18890" y="16982"/>
                </a:cubicBezTo>
                <a:cubicBezTo>
                  <a:pt x="18933" y="17130"/>
                  <a:pt x="18968" y="17437"/>
                  <a:pt x="18968" y="17667"/>
                </a:cubicBezTo>
                <a:cubicBezTo>
                  <a:pt x="18968" y="18015"/>
                  <a:pt x="18994" y="18071"/>
                  <a:pt x="19122" y="17992"/>
                </a:cubicBezTo>
                <a:cubicBezTo>
                  <a:pt x="19245" y="17916"/>
                  <a:pt x="19285" y="17994"/>
                  <a:pt x="19315" y="18340"/>
                </a:cubicBezTo>
                <a:cubicBezTo>
                  <a:pt x="19351" y="18748"/>
                  <a:pt x="19393" y="18771"/>
                  <a:pt x="20030" y="18804"/>
                </a:cubicBezTo>
                <a:cubicBezTo>
                  <a:pt x="20592" y="18833"/>
                  <a:pt x="20707" y="18790"/>
                  <a:pt x="20685" y="18548"/>
                </a:cubicBezTo>
                <a:cubicBezTo>
                  <a:pt x="20670" y="18384"/>
                  <a:pt x="20699" y="18190"/>
                  <a:pt x="20751" y="18108"/>
                </a:cubicBezTo>
                <a:cubicBezTo>
                  <a:pt x="20802" y="18028"/>
                  <a:pt x="20874" y="17790"/>
                  <a:pt x="20911" y="17574"/>
                </a:cubicBezTo>
                <a:cubicBezTo>
                  <a:pt x="20950" y="17348"/>
                  <a:pt x="21023" y="17200"/>
                  <a:pt x="21085" y="17237"/>
                </a:cubicBezTo>
                <a:cubicBezTo>
                  <a:pt x="21174" y="17291"/>
                  <a:pt x="21194" y="17463"/>
                  <a:pt x="21206" y="18258"/>
                </a:cubicBezTo>
                <a:cubicBezTo>
                  <a:pt x="21221" y="19193"/>
                  <a:pt x="21225" y="19224"/>
                  <a:pt x="21394" y="19244"/>
                </a:cubicBezTo>
                <a:lnTo>
                  <a:pt x="21568" y="19256"/>
                </a:lnTo>
                <a:lnTo>
                  <a:pt x="21568" y="17910"/>
                </a:lnTo>
                <a:cubicBezTo>
                  <a:pt x="21568" y="16992"/>
                  <a:pt x="21547" y="16564"/>
                  <a:pt x="21505" y="16541"/>
                </a:cubicBezTo>
                <a:cubicBezTo>
                  <a:pt x="21470" y="16523"/>
                  <a:pt x="21352" y="16494"/>
                  <a:pt x="21242" y="16483"/>
                </a:cubicBezTo>
                <a:cubicBezTo>
                  <a:pt x="21102" y="16470"/>
                  <a:pt x="21047" y="16381"/>
                  <a:pt x="21057" y="16182"/>
                </a:cubicBezTo>
                <a:cubicBezTo>
                  <a:pt x="21091" y="15509"/>
                  <a:pt x="21011" y="15103"/>
                  <a:pt x="20848" y="15103"/>
                </a:cubicBezTo>
                <a:cubicBezTo>
                  <a:pt x="20647" y="15103"/>
                  <a:pt x="20606" y="14949"/>
                  <a:pt x="20671" y="14442"/>
                </a:cubicBezTo>
                <a:cubicBezTo>
                  <a:pt x="20710" y="14131"/>
                  <a:pt x="20778" y="14047"/>
                  <a:pt x="20997" y="14047"/>
                </a:cubicBezTo>
                <a:lnTo>
                  <a:pt x="21273" y="14047"/>
                </a:lnTo>
                <a:lnTo>
                  <a:pt x="21262" y="12504"/>
                </a:lnTo>
                <a:cubicBezTo>
                  <a:pt x="21254" y="11228"/>
                  <a:pt x="21240" y="10953"/>
                  <a:pt x="21173" y="10973"/>
                </a:cubicBezTo>
                <a:cubicBezTo>
                  <a:pt x="21115" y="10990"/>
                  <a:pt x="21092" y="10802"/>
                  <a:pt x="21088" y="10265"/>
                </a:cubicBezTo>
                <a:cubicBezTo>
                  <a:pt x="21075" y="8650"/>
                  <a:pt x="21069" y="8566"/>
                  <a:pt x="20983" y="8629"/>
                </a:cubicBezTo>
                <a:cubicBezTo>
                  <a:pt x="20928" y="8669"/>
                  <a:pt x="20888" y="8504"/>
                  <a:pt x="20867" y="8165"/>
                </a:cubicBezTo>
                <a:cubicBezTo>
                  <a:pt x="20849" y="7876"/>
                  <a:pt x="20806" y="7660"/>
                  <a:pt x="20773" y="7690"/>
                </a:cubicBezTo>
                <a:cubicBezTo>
                  <a:pt x="20740" y="7720"/>
                  <a:pt x="20700" y="7580"/>
                  <a:pt x="20682" y="7376"/>
                </a:cubicBezTo>
                <a:cubicBezTo>
                  <a:pt x="20626" y="6734"/>
                  <a:pt x="20419" y="6065"/>
                  <a:pt x="20276" y="6065"/>
                </a:cubicBezTo>
                <a:cubicBezTo>
                  <a:pt x="20200" y="6065"/>
                  <a:pt x="20109" y="5942"/>
                  <a:pt x="20075" y="5799"/>
                </a:cubicBezTo>
                <a:cubicBezTo>
                  <a:pt x="20025" y="5591"/>
                  <a:pt x="20004" y="5607"/>
                  <a:pt x="19967" y="5857"/>
                </a:cubicBezTo>
                <a:cubicBezTo>
                  <a:pt x="19939" y="6045"/>
                  <a:pt x="19846" y="6170"/>
                  <a:pt x="19732" y="6170"/>
                </a:cubicBezTo>
                <a:cubicBezTo>
                  <a:pt x="19599" y="6170"/>
                  <a:pt x="19542" y="6266"/>
                  <a:pt x="19542" y="6483"/>
                </a:cubicBezTo>
                <a:cubicBezTo>
                  <a:pt x="19542" y="6680"/>
                  <a:pt x="19488" y="6799"/>
                  <a:pt x="19390" y="6820"/>
                </a:cubicBezTo>
                <a:cubicBezTo>
                  <a:pt x="19238" y="6852"/>
                  <a:pt x="18968" y="7691"/>
                  <a:pt x="18968" y="8130"/>
                </a:cubicBezTo>
                <a:cubicBezTo>
                  <a:pt x="18968" y="8256"/>
                  <a:pt x="18929" y="8450"/>
                  <a:pt x="18882" y="8560"/>
                </a:cubicBezTo>
                <a:cubicBezTo>
                  <a:pt x="18835" y="8670"/>
                  <a:pt x="18773" y="9171"/>
                  <a:pt x="18744" y="9673"/>
                </a:cubicBezTo>
                <a:cubicBezTo>
                  <a:pt x="18711" y="10247"/>
                  <a:pt x="18664" y="10578"/>
                  <a:pt x="18617" y="10578"/>
                </a:cubicBezTo>
                <a:cubicBezTo>
                  <a:pt x="18554" y="10578"/>
                  <a:pt x="18541" y="10047"/>
                  <a:pt x="18534" y="7214"/>
                </a:cubicBezTo>
                <a:cubicBezTo>
                  <a:pt x="18530" y="5365"/>
                  <a:pt x="18521" y="3412"/>
                  <a:pt x="18515" y="2864"/>
                </a:cubicBezTo>
                <a:lnTo>
                  <a:pt x="18504" y="1866"/>
                </a:lnTo>
                <a:lnTo>
                  <a:pt x="17963" y="1866"/>
                </a:lnTo>
                <a:lnTo>
                  <a:pt x="17419" y="1866"/>
                </a:lnTo>
                <a:lnTo>
                  <a:pt x="17438" y="4963"/>
                </a:lnTo>
                <a:cubicBezTo>
                  <a:pt x="17460" y="8330"/>
                  <a:pt x="17440" y="9192"/>
                  <a:pt x="17336" y="9360"/>
                </a:cubicBezTo>
                <a:cubicBezTo>
                  <a:pt x="17193" y="9591"/>
                  <a:pt x="17120" y="9271"/>
                  <a:pt x="17165" y="8606"/>
                </a:cubicBezTo>
                <a:cubicBezTo>
                  <a:pt x="17208" y="7979"/>
                  <a:pt x="17129" y="7354"/>
                  <a:pt x="17049" y="7690"/>
                </a:cubicBezTo>
                <a:cubicBezTo>
                  <a:pt x="17030" y="7770"/>
                  <a:pt x="17001" y="7635"/>
                  <a:pt x="16986" y="7388"/>
                </a:cubicBezTo>
                <a:cubicBezTo>
                  <a:pt x="16961" y="6988"/>
                  <a:pt x="16920" y="6927"/>
                  <a:pt x="16624" y="6912"/>
                </a:cubicBezTo>
                <a:cubicBezTo>
                  <a:pt x="16441" y="6903"/>
                  <a:pt x="16259" y="6883"/>
                  <a:pt x="16218" y="6866"/>
                </a:cubicBezTo>
                <a:cubicBezTo>
                  <a:pt x="16024" y="6786"/>
                  <a:pt x="15926" y="6930"/>
                  <a:pt x="15901" y="7342"/>
                </a:cubicBezTo>
                <a:cubicBezTo>
                  <a:pt x="15886" y="7585"/>
                  <a:pt x="15850" y="7720"/>
                  <a:pt x="15821" y="7643"/>
                </a:cubicBezTo>
                <a:cubicBezTo>
                  <a:pt x="15787" y="7556"/>
                  <a:pt x="15768" y="6460"/>
                  <a:pt x="15768" y="4685"/>
                </a:cubicBezTo>
                <a:lnTo>
                  <a:pt x="15768" y="1866"/>
                </a:lnTo>
                <a:lnTo>
                  <a:pt x="15291" y="1866"/>
                </a:lnTo>
                <a:close/>
                <a:moveTo>
                  <a:pt x="10148" y="1959"/>
                </a:moveTo>
                <a:lnTo>
                  <a:pt x="9579" y="1970"/>
                </a:lnTo>
                <a:lnTo>
                  <a:pt x="9571" y="3513"/>
                </a:lnTo>
                <a:cubicBezTo>
                  <a:pt x="9567" y="4367"/>
                  <a:pt x="9553" y="5152"/>
                  <a:pt x="9538" y="5253"/>
                </a:cubicBezTo>
                <a:cubicBezTo>
                  <a:pt x="9496" y="5539"/>
                  <a:pt x="9627" y="5665"/>
                  <a:pt x="9999" y="5706"/>
                </a:cubicBezTo>
                <a:cubicBezTo>
                  <a:pt x="10328" y="5742"/>
                  <a:pt x="10341" y="5769"/>
                  <a:pt x="10341" y="6274"/>
                </a:cubicBezTo>
                <a:cubicBezTo>
                  <a:pt x="10341" y="6792"/>
                  <a:pt x="10336" y="6796"/>
                  <a:pt x="9930" y="6796"/>
                </a:cubicBezTo>
                <a:cubicBezTo>
                  <a:pt x="9633" y="6796"/>
                  <a:pt x="9516" y="6874"/>
                  <a:pt x="9516" y="7063"/>
                </a:cubicBezTo>
                <a:cubicBezTo>
                  <a:pt x="9516" y="7208"/>
                  <a:pt x="9545" y="7301"/>
                  <a:pt x="9579" y="7272"/>
                </a:cubicBezTo>
                <a:cubicBezTo>
                  <a:pt x="9660" y="7204"/>
                  <a:pt x="9698" y="17992"/>
                  <a:pt x="9618" y="18328"/>
                </a:cubicBezTo>
                <a:cubicBezTo>
                  <a:pt x="9496" y="18838"/>
                  <a:pt x="9578" y="18989"/>
                  <a:pt x="9990" y="18989"/>
                </a:cubicBezTo>
                <a:cubicBezTo>
                  <a:pt x="10502" y="18989"/>
                  <a:pt x="10565" y="19351"/>
                  <a:pt x="10082" y="19523"/>
                </a:cubicBezTo>
                <a:lnTo>
                  <a:pt x="9742" y="19651"/>
                </a:lnTo>
                <a:lnTo>
                  <a:pt x="10128" y="19685"/>
                </a:lnTo>
                <a:cubicBezTo>
                  <a:pt x="10410" y="19712"/>
                  <a:pt x="10513" y="19650"/>
                  <a:pt x="10504" y="19465"/>
                </a:cubicBezTo>
                <a:cubicBezTo>
                  <a:pt x="10497" y="19325"/>
                  <a:pt x="10542" y="19118"/>
                  <a:pt x="10603" y="19001"/>
                </a:cubicBezTo>
                <a:cubicBezTo>
                  <a:pt x="10714" y="18790"/>
                  <a:pt x="10714" y="18751"/>
                  <a:pt x="10727" y="12841"/>
                </a:cubicBezTo>
                <a:cubicBezTo>
                  <a:pt x="10738" y="8493"/>
                  <a:pt x="10727" y="6927"/>
                  <a:pt x="10686" y="6994"/>
                </a:cubicBezTo>
                <a:cubicBezTo>
                  <a:pt x="10544" y="7223"/>
                  <a:pt x="10460" y="6111"/>
                  <a:pt x="10587" y="5671"/>
                </a:cubicBezTo>
                <a:cubicBezTo>
                  <a:pt x="10681" y="5344"/>
                  <a:pt x="10724" y="3783"/>
                  <a:pt x="10653" y="3304"/>
                </a:cubicBezTo>
                <a:cubicBezTo>
                  <a:pt x="10609" y="3010"/>
                  <a:pt x="10609" y="2862"/>
                  <a:pt x="10656" y="2666"/>
                </a:cubicBezTo>
                <a:cubicBezTo>
                  <a:pt x="10797" y="2072"/>
                  <a:pt x="10714" y="1954"/>
                  <a:pt x="10148" y="1959"/>
                </a:cubicBezTo>
                <a:close/>
                <a:moveTo>
                  <a:pt x="12177" y="6530"/>
                </a:moveTo>
                <a:cubicBezTo>
                  <a:pt x="12148" y="6532"/>
                  <a:pt x="12123" y="6592"/>
                  <a:pt x="12091" y="6704"/>
                </a:cubicBezTo>
                <a:cubicBezTo>
                  <a:pt x="12034" y="6903"/>
                  <a:pt x="11850" y="6971"/>
                  <a:pt x="11440" y="6947"/>
                </a:cubicBezTo>
                <a:lnTo>
                  <a:pt x="10868" y="6912"/>
                </a:lnTo>
                <a:lnTo>
                  <a:pt x="10868" y="12887"/>
                </a:lnTo>
                <a:lnTo>
                  <a:pt x="10868" y="18850"/>
                </a:lnTo>
                <a:lnTo>
                  <a:pt x="11343" y="18920"/>
                </a:lnTo>
                <a:cubicBezTo>
                  <a:pt x="11604" y="18956"/>
                  <a:pt x="11821" y="18989"/>
                  <a:pt x="11826" y="18989"/>
                </a:cubicBezTo>
                <a:cubicBezTo>
                  <a:pt x="11832" y="18989"/>
                  <a:pt x="11850" y="16950"/>
                  <a:pt x="11865" y="14465"/>
                </a:cubicBezTo>
                <a:lnTo>
                  <a:pt x="11892" y="9952"/>
                </a:lnTo>
                <a:lnTo>
                  <a:pt x="12017" y="9952"/>
                </a:lnTo>
                <a:lnTo>
                  <a:pt x="12141" y="9952"/>
                </a:lnTo>
                <a:lnTo>
                  <a:pt x="12152" y="14407"/>
                </a:lnTo>
                <a:cubicBezTo>
                  <a:pt x="12160" y="18387"/>
                  <a:pt x="12170" y="18894"/>
                  <a:pt x="12251" y="19268"/>
                </a:cubicBezTo>
                <a:cubicBezTo>
                  <a:pt x="12328" y="19618"/>
                  <a:pt x="12404" y="19679"/>
                  <a:pt x="12718" y="19662"/>
                </a:cubicBezTo>
                <a:lnTo>
                  <a:pt x="13093" y="19651"/>
                </a:lnTo>
                <a:lnTo>
                  <a:pt x="12754" y="19523"/>
                </a:lnTo>
                <a:cubicBezTo>
                  <a:pt x="12568" y="19457"/>
                  <a:pt x="12417" y="19314"/>
                  <a:pt x="12417" y="19198"/>
                </a:cubicBezTo>
                <a:cubicBezTo>
                  <a:pt x="12417" y="19083"/>
                  <a:pt x="12606" y="18943"/>
                  <a:pt x="12839" y="18885"/>
                </a:cubicBezTo>
                <a:cubicBezTo>
                  <a:pt x="13201" y="18795"/>
                  <a:pt x="13258" y="18736"/>
                  <a:pt x="13217" y="18467"/>
                </a:cubicBezTo>
                <a:cubicBezTo>
                  <a:pt x="13191" y="18294"/>
                  <a:pt x="13168" y="16504"/>
                  <a:pt x="13168" y="14500"/>
                </a:cubicBezTo>
                <a:cubicBezTo>
                  <a:pt x="13167" y="11089"/>
                  <a:pt x="13172" y="10850"/>
                  <a:pt x="13262" y="10752"/>
                </a:cubicBezTo>
                <a:cubicBezTo>
                  <a:pt x="13314" y="10695"/>
                  <a:pt x="13369" y="10463"/>
                  <a:pt x="13383" y="10230"/>
                </a:cubicBezTo>
                <a:cubicBezTo>
                  <a:pt x="13415" y="9724"/>
                  <a:pt x="13549" y="9844"/>
                  <a:pt x="13527" y="10358"/>
                </a:cubicBezTo>
                <a:cubicBezTo>
                  <a:pt x="13516" y="10603"/>
                  <a:pt x="13539" y="10692"/>
                  <a:pt x="13601" y="10648"/>
                </a:cubicBezTo>
                <a:cubicBezTo>
                  <a:pt x="13685" y="10588"/>
                  <a:pt x="13693" y="10855"/>
                  <a:pt x="13706" y="14546"/>
                </a:cubicBezTo>
                <a:cubicBezTo>
                  <a:pt x="13715" y="17127"/>
                  <a:pt x="13702" y="18605"/>
                  <a:pt x="13667" y="18780"/>
                </a:cubicBezTo>
                <a:cubicBezTo>
                  <a:pt x="13627" y="18985"/>
                  <a:pt x="13651" y="19130"/>
                  <a:pt x="13772" y="19384"/>
                </a:cubicBezTo>
                <a:cubicBezTo>
                  <a:pt x="13981" y="19821"/>
                  <a:pt x="14432" y="19838"/>
                  <a:pt x="14518" y="19407"/>
                </a:cubicBezTo>
                <a:cubicBezTo>
                  <a:pt x="14566" y="19164"/>
                  <a:pt x="14578" y="17860"/>
                  <a:pt x="14570" y="14059"/>
                </a:cubicBezTo>
                <a:cubicBezTo>
                  <a:pt x="14564" y="11038"/>
                  <a:pt x="14582" y="8876"/>
                  <a:pt x="14612" y="8641"/>
                </a:cubicBezTo>
                <a:cubicBezTo>
                  <a:pt x="14668" y="8198"/>
                  <a:pt x="14631" y="7876"/>
                  <a:pt x="14504" y="7678"/>
                </a:cubicBezTo>
                <a:cubicBezTo>
                  <a:pt x="14456" y="7603"/>
                  <a:pt x="14418" y="7403"/>
                  <a:pt x="14418" y="7226"/>
                </a:cubicBezTo>
                <a:cubicBezTo>
                  <a:pt x="14418" y="7049"/>
                  <a:pt x="14389" y="6899"/>
                  <a:pt x="14355" y="6889"/>
                </a:cubicBezTo>
                <a:cubicBezTo>
                  <a:pt x="14320" y="6879"/>
                  <a:pt x="14169" y="6840"/>
                  <a:pt x="14018" y="6808"/>
                </a:cubicBezTo>
                <a:cubicBezTo>
                  <a:pt x="13867" y="6776"/>
                  <a:pt x="13681" y="6685"/>
                  <a:pt x="13607" y="6599"/>
                </a:cubicBezTo>
                <a:cubicBezTo>
                  <a:pt x="13494" y="6469"/>
                  <a:pt x="13447" y="6549"/>
                  <a:pt x="13328" y="7098"/>
                </a:cubicBezTo>
                <a:lnTo>
                  <a:pt x="13184" y="7759"/>
                </a:lnTo>
                <a:lnTo>
                  <a:pt x="13090" y="7318"/>
                </a:lnTo>
                <a:cubicBezTo>
                  <a:pt x="13039" y="7079"/>
                  <a:pt x="12951" y="6894"/>
                  <a:pt x="12894" y="6912"/>
                </a:cubicBezTo>
                <a:cubicBezTo>
                  <a:pt x="12838" y="6930"/>
                  <a:pt x="12770" y="6926"/>
                  <a:pt x="12743" y="6901"/>
                </a:cubicBezTo>
                <a:cubicBezTo>
                  <a:pt x="12715" y="6876"/>
                  <a:pt x="12626" y="6878"/>
                  <a:pt x="12547" y="6901"/>
                </a:cubicBezTo>
                <a:cubicBezTo>
                  <a:pt x="12467" y="6923"/>
                  <a:pt x="12351" y="6824"/>
                  <a:pt x="12287" y="6680"/>
                </a:cubicBezTo>
                <a:cubicBezTo>
                  <a:pt x="12240" y="6575"/>
                  <a:pt x="12206" y="6527"/>
                  <a:pt x="12177" y="6530"/>
                </a:cubicBezTo>
                <a:close/>
                <a:moveTo>
                  <a:pt x="8900" y="6831"/>
                </a:moveTo>
                <a:cubicBezTo>
                  <a:pt x="8883" y="6904"/>
                  <a:pt x="8587" y="6954"/>
                  <a:pt x="8243" y="6936"/>
                </a:cubicBezTo>
                <a:lnTo>
                  <a:pt x="7616" y="6901"/>
                </a:lnTo>
                <a:lnTo>
                  <a:pt x="7616" y="13305"/>
                </a:lnTo>
                <a:lnTo>
                  <a:pt x="7616" y="19720"/>
                </a:lnTo>
                <a:lnTo>
                  <a:pt x="8080" y="19720"/>
                </a:lnTo>
                <a:lnTo>
                  <a:pt x="8541" y="19720"/>
                </a:lnTo>
                <a:lnTo>
                  <a:pt x="8541" y="15462"/>
                </a:lnTo>
                <a:cubicBezTo>
                  <a:pt x="8541" y="11982"/>
                  <a:pt x="8554" y="11225"/>
                  <a:pt x="8610" y="11274"/>
                </a:cubicBezTo>
                <a:cubicBezTo>
                  <a:pt x="8648" y="11308"/>
                  <a:pt x="8703" y="11189"/>
                  <a:pt x="8734" y="11019"/>
                </a:cubicBezTo>
                <a:cubicBezTo>
                  <a:pt x="8782" y="10758"/>
                  <a:pt x="9104" y="10550"/>
                  <a:pt x="9229" y="10694"/>
                </a:cubicBezTo>
                <a:cubicBezTo>
                  <a:pt x="9372" y="10861"/>
                  <a:pt x="9493" y="10740"/>
                  <a:pt x="9507" y="10416"/>
                </a:cubicBezTo>
                <a:cubicBezTo>
                  <a:pt x="9517" y="10197"/>
                  <a:pt x="9497" y="10068"/>
                  <a:pt x="9458" y="10103"/>
                </a:cubicBezTo>
                <a:cubicBezTo>
                  <a:pt x="9408" y="10146"/>
                  <a:pt x="9388" y="9761"/>
                  <a:pt x="9378" y="8560"/>
                </a:cubicBezTo>
                <a:cubicBezTo>
                  <a:pt x="9364" y="7038"/>
                  <a:pt x="9357" y="6949"/>
                  <a:pt x="9240" y="6854"/>
                </a:cubicBezTo>
                <a:cubicBezTo>
                  <a:pt x="9171" y="6799"/>
                  <a:pt x="9101" y="6841"/>
                  <a:pt x="9085" y="6947"/>
                </a:cubicBezTo>
                <a:cubicBezTo>
                  <a:pt x="9068" y="7060"/>
                  <a:pt x="9033" y="7040"/>
                  <a:pt x="8997" y="6912"/>
                </a:cubicBezTo>
                <a:cubicBezTo>
                  <a:pt x="8962" y="6792"/>
                  <a:pt x="8917" y="6758"/>
                  <a:pt x="8900" y="6831"/>
                </a:cubicBezTo>
                <a:close/>
                <a:moveTo>
                  <a:pt x="4453" y="16727"/>
                </a:moveTo>
                <a:cubicBezTo>
                  <a:pt x="4396" y="16692"/>
                  <a:pt x="4327" y="16693"/>
                  <a:pt x="4243" y="16750"/>
                </a:cubicBezTo>
                <a:cubicBezTo>
                  <a:pt x="4056" y="16879"/>
                  <a:pt x="4042" y="16946"/>
                  <a:pt x="4028" y="17667"/>
                </a:cubicBezTo>
                <a:cubicBezTo>
                  <a:pt x="4014" y="18373"/>
                  <a:pt x="4023" y="18440"/>
                  <a:pt x="4152" y="18502"/>
                </a:cubicBezTo>
                <a:cubicBezTo>
                  <a:pt x="4255" y="18552"/>
                  <a:pt x="4297" y="18468"/>
                  <a:pt x="4309" y="18189"/>
                </a:cubicBezTo>
                <a:cubicBezTo>
                  <a:pt x="4318" y="17980"/>
                  <a:pt x="4378" y="17723"/>
                  <a:pt x="4442" y="17620"/>
                </a:cubicBezTo>
                <a:cubicBezTo>
                  <a:pt x="4654" y="17281"/>
                  <a:pt x="4622" y="16833"/>
                  <a:pt x="4453" y="16727"/>
                </a:cubicBezTo>
                <a:close/>
                <a:moveTo>
                  <a:pt x="11230" y="19581"/>
                </a:moveTo>
                <a:cubicBezTo>
                  <a:pt x="11182" y="19634"/>
                  <a:pt x="11222" y="19674"/>
                  <a:pt x="11318" y="19674"/>
                </a:cubicBezTo>
                <a:cubicBezTo>
                  <a:pt x="11414" y="19674"/>
                  <a:pt x="11452" y="19634"/>
                  <a:pt x="11404" y="19581"/>
                </a:cubicBezTo>
                <a:cubicBezTo>
                  <a:pt x="11356" y="19528"/>
                  <a:pt x="11278" y="19528"/>
                  <a:pt x="11230" y="19581"/>
                </a:cubicBezTo>
                <a:close/>
                <a:moveTo>
                  <a:pt x="17880" y="19581"/>
                </a:moveTo>
                <a:cubicBezTo>
                  <a:pt x="17832" y="19634"/>
                  <a:pt x="17872" y="19674"/>
                  <a:pt x="17968" y="19674"/>
                </a:cubicBezTo>
                <a:cubicBezTo>
                  <a:pt x="18065" y="19674"/>
                  <a:pt x="18102" y="19634"/>
                  <a:pt x="18054" y="19581"/>
                </a:cubicBezTo>
                <a:cubicBezTo>
                  <a:pt x="18006" y="19528"/>
                  <a:pt x="17928" y="19528"/>
                  <a:pt x="17880" y="1958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11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12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9" animBg="1" advAuto="0"/>
      <p:bldP spid="264" grpId="3" animBg="1" advAuto="0"/>
      <p:bldP spid="265" grpId="6" animBg="1" advAuto="0"/>
      <p:bldP spid="266" grpId="12" animBg="1" advAuto="0"/>
      <p:bldP spid="267" grpId="7" animBg="1" advAuto="0"/>
      <p:bldP spid="268" grpId="11" animBg="1" advAuto="0"/>
      <p:bldP spid="269" grpId="1" animBg="1" advAuto="0"/>
      <p:bldP spid="270" grpId="4" animBg="1" advAuto="0"/>
      <p:bldP spid="271" grpId="5" animBg="1" advAuto="0"/>
      <p:bldP spid="272" grpId="8" animBg="1" advAuto="0"/>
      <p:bldP spid="273" grpId="10" animBg="1" advAuto="0"/>
      <p:bldP spid="274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All Data</a:t>
            </a:r>
          </a:p>
        </p:txBody>
      </p:sp>
      <p:sp>
        <p:nvSpPr>
          <p:cNvPr id="280" name="Shape 280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284" name="Shape 284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GT - 3D MAPPING CLOUD</a:t>
            </a:r>
          </a:p>
        </p:txBody>
      </p:sp>
      <p:sp>
        <p:nvSpPr>
          <p:cNvPr id="285" name="Shape 2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286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9808" y="1591864"/>
            <a:ext cx="10593984" cy="4283872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852288" y="1584919"/>
            <a:ext cx="10614423" cy="4297760"/>
          </a:xfrm>
          <a:prstGeom prst="rect">
            <a:avLst/>
          </a:prstGeom>
          <a:solidFill>
            <a:srgbClr val="FFFFFF">
              <a:alpha val="8253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06400">
              <a:defRPr sz="41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839490" y="1586110"/>
            <a:ext cx="10614422" cy="4295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406400">
              <a:defRPr sz="41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t>IMAGERY</a:t>
            </a:r>
          </a:p>
          <a:p>
            <a:pPr algn="ctr" defTabSz="406400">
              <a:defRPr sz="41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t>POINT CLOUD</a:t>
            </a:r>
            <a:br/>
            <a:r>
              <a:t>METADATA</a:t>
            </a:r>
          </a:p>
          <a:p>
            <a:pPr algn="ctr" defTabSz="406400">
              <a:defRPr sz="41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t/>
            </a:r>
            <a:br/>
            <a:r>
              <a:rPr>
                <a:latin typeface="Bebas Neue Bold"/>
                <a:ea typeface="Bebas Neue Bold"/>
                <a:cs typeface="Bebas Neue Bold"/>
                <a:sym typeface="Bebas Neue Bold"/>
              </a:rPr>
              <a:t>1 RESOURCE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1" animBg="1" advAuto="0"/>
      <p:bldP spid="288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Limitless Data</a:t>
            </a:r>
          </a:p>
        </p:txBody>
      </p:sp>
      <p:sp>
        <p:nvSpPr>
          <p:cNvPr id="293" name="Shape 293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94" name="Shape 294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297" name="Shape 297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GT - 3D MAPPING CLOUD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29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3461" y="1591864"/>
            <a:ext cx="10593978" cy="428387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hape 300"/>
          <p:cNvSpPr/>
          <p:nvPr/>
        </p:nvSpPr>
        <p:spPr>
          <a:xfrm>
            <a:off x="833239" y="1573410"/>
            <a:ext cx="10614422" cy="4320777"/>
          </a:xfrm>
          <a:prstGeom prst="rect">
            <a:avLst/>
          </a:prstGeom>
          <a:solidFill>
            <a:srgbClr val="FFFFFF">
              <a:alpha val="8253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06400">
              <a:defRPr sz="41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833238" y="1573410"/>
            <a:ext cx="10614423" cy="4320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406400">
              <a:defRPr sz="41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t>SERVING TODAY</a:t>
            </a:r>
          </a:p>
          <a:p>
            <a:pPr algn="ctr" defTabSz="406400">
              <a:defRPr sz="41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endParaRPr/>
          </a:p>
          <a:p>
            <a:pPr algn="ctr" defTabSz="406400">
              <a:defRPr sz="41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t>300+ TB</a:t>
            </a:r>
          </a:p>
          <a:p>
            <a:pPr algn="ctr" defTabSz="406400">
              <a:defRPr sz="41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t>40 000 000 SPHERICAL images</a:t>
            </a:r>
          </a:p>
          <a:p>
            <a:pPr algn="ctr" defTabSz="406400">
              <a:defRPr sz="41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t>Billions of billions of POINTS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1" animBg="1" advAuto="0"/>
      <p:bldP spid="301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Shape 305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 Aerial Lidar Example</a:t>
            </a:r>
          </a:p>
        </p:txBody>
      </p:sp>
      <p:sp>
        <p:nvSpPr>
          <p:cNvPr id="307" name="Shape 307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9" name="Shape 309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311" name="Shape 311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GT - 3D MAPPING CLOUD</a:t>
            </a:r>
          </a:p>
        </p:txBody>
      </p:sp>
      <p:sp>
        <p:nvSpPr>
          <p:cNvPr id="312" name="Shape 3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13" name="dhmv_01.png"/>
          <p:cNvPicPr>
            <a:picLocks noChangeAspect="1"/>
          </p:cNvPicPr>
          <p:nvPr/>
        </p:nvPicPr>
        <p:blipFill>
          <a:blip r:embed="rId4">
            <a:extLst/>
          </a:blip>
          <a:srcRect l="1649" t="13606" r="1649" b="5914"/>
          <a:stretch>
            <a:fillRect/>
          </a:stretch>
        </p:blipFill>
        <p:spPr>
          <a:xfrm>
            <a:off x="1028847" y="1615426"/>
            <a:ext cx="10134264" cy="4568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dhmv_02.png"/>
          <p:cNvPicPr>
            <a:picLocks noChangeAspect="1"/>
          </p:cNvPicPr>
          <p:nvPr/>
        </p:nvPicPr>
        <p:blipFill>
          <a:blip r:embed="rId5">
            <a:extLst/>
          </a:blip>
          <a:srcRect l="1393" t="11829" r="1393" b="3272"/>
          <a:stretch>
            <a:fillRect/>
          </a:stretch>
        </p:blipFill>
        <p:spPr>
          <a:xfrm>
            <a:off x="1002109" y="1400373"/>
            <a:ext cx="10187875" cy="4819361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ape 315"/>
          <p:cNvSpPr/>
          <p:nvPr/>
        </p:nvSpPr>
        <p:spPr>
          <a:xfrm>
            <a:off x="998339" y="1392706"/>
            <a:ext cx="10195322" cy="4834588"/>
          </a:xfrm>
          <a:prstGeom prst="rect">
            <a:avLst/>
          </a:prstGeom>
          <a:solidFill>
            <a:srgbClr val="FFFFFF">
              <a:alpha val="8253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06400">
              <a:defRPr sz="41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788788" y="1694855"/>
            <a:ext cx="10614423" cy="4320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406400">
              <a:defRPr sz="41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t>5.5 TB</a:t>
            </a:r>
          </a:p>
          <a:p>
            <a:pPr algn="ctr" defTabSz="406400">
              <a:defRPr sz="41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Bebas Neue Bold"/>
                <a:ea typeface="Bebas Neue Bold"/>
                <a:cs typeface="Bebas Neue Bold"/>
                <a:sym typeface="Bebas Neue Bold"/>
              </a:defRPr>
            </a:pPr>
            <a:r>
              <a:t>342,264,676,968 POINTS</a:t>
            </a:r>
          </a:p>
          <a:p>
            <a:pPr algn="ctr" defTabSz="406400">
              <a:defRPr sz="41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endParaRPr/>
          </a:p>
          <a:p>
            <a:pPr algn="ctr" defTabSz="406400">
              <a:defRPr sz="41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t>( used to be 176,650 LAS TILES ! 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1" animBg="1" advAuto="0"/>
      <p:bldP spid="315" grpId="2" animBg="1" advAuto="0"/>
      <p:bldP spid="316" grpId="3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321" name="Shape 3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All Users</a:t>
            </a:r>
          </a:p>
        </p:txBody>
      </p:sp>
      <p:sp>
        <p:nvSpPr>
          <p:cNvPr id="322" name="Shape 322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3" name="Shape 323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4" name="Shape 324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5" name="Shape 325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326" name="Shape 326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GT - 3D MAPPING CLOUD</a:t>
            </a:r>
          </a:p>
        </p:txBody>
      </p:sp>
      <p:sp>
        <p:nvSpPr>
          <p:cNvPr id="327" name="Shape 3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28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l="7172"/>
          <a:stretch>
            <a:fillRect/>
          </a:stretch>
        </p:blipFill>
        <p:spPr>
          <a:xfrm>
            <a:off x="862409" y="1591865"/>
            <a:ext cx="10619599" cy="4283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hape 332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333" name="Shape 3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Customers, Contractors, Anyone</a:t>
            </a:r>
          </a:p>
        </p:txBody>
      </p:sp>
      <p:sp>
        <p:nvSpPr>
          <p:cNvPr id="334" name="Shape 334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35" name="Shape 335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36" name="Shape 336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338" name="Shape 338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GT - 3D MAPPING CLOUD</a:t>
            </a:r>
          </a:p>
        </p:txBody>
      </p:sp>
      <p:sp>
        <p:nvSpPr>
          <p:cNvPr id="339" name="Shape 3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34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5211" y="1571619"/>
            <a:ext cx="10593978" cy="4375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hape 344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345" name="Shape 3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YOUR workflow - FREE SDK</a:t>
            </a:r>
          </a:p>
        </p:txBody>
      </p:sp>
      <p:sp>
        <p:nvSpPr>
          <p:cNvPr id="346" name="Shape 346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350" name="Shape 350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GT - 3D MAPPING CLOUD</a:t>
            </a:r>
          </a:p>
        </p:txBody>
      </p:sp>
      <p:sp>
        <p:nvSpPr>
          <p:cNvPr id="351" name="Shape 3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35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5211" y="1571619"/>
            <a:ext cx="10593978" cy="4375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hape 356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357" name="Shape 3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And Monetise your content</a:t>
            </a:r>
          </a:p>
        </p:txBody>
      </p:sp>
      <p:sp>
        <p:nvSpPr>
          <p:cNvPr id="358" name="Shape 358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362" name="Shape 362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GT - 3D MAPPING CLOUD</a:t>
            </a:r>
          </a:p>
        </p:txBody>
      </p:sp>
      <p:sp>
        <p:nvSpPr>
          <p:cNvPr id="363" name="Shape 3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364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5211" y="1609719"/>
            <a:ext cx="10593978" cy="4375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3DMC-Logo-9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850" y="2452830"/>
            <a:ext cx="9346300" cy="19523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hape 36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369" name="Shape 3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3D Mapping Cloud - Market Position</a:t>
            </a:r>
          </a:p>
        </p:txBody>
      </p:sp>
      <p:sp>
        <p:nvSpPr>
          <p:cNvPr id="370" name="Shape 370"/>
          <p:cNvSpPr>
            <a:spLocks noGrp="1"/>
          </p:cNvSpPr>
          <p:nvPr>
            <p:ph type="body" idx="1"/>
          </p:nvPr>
        </p:nvSpPr>
        <p:spPr>
          <a:xfrm>
            <a:off x="806450" y="1663700"/>
            <a:ext cx="10769601" cy="4202212"/>
          </a:xfrm>
          <a:prstGeom prst="rect">
            <a:avLst/>
          </a:prstGeom>
        </p:spPr>
        <p:txBody>
          <a:bodyPr numCol="2" spcCol="538480"/>
          <a:lstStyle/>
          <a:p>
            <a:endParaRPr/>
          </a:p>
          <a:p>
            <a:r>
              <a:t>Strong Industry Support</a:t>
            </a:r>
          </a:p>
          <a:p>
            <a:r>
              <a:t>Unlimited Data Volume support</a:t>
            </a:r>
          </a:p>
          <a:p>
            <a:endParaRPr/>
          </a:p>
          <a:p>
            <a:r>
              <a:t>Not Just Point Clouds</a:t>
            </a:r>
          </a:p>
          <a:p>
            <a:r>
              <a:t>Not Just Images</a:t>
            </a:r>
          </a:p>
          <a:p>
            <a:endParaRPr/>
          </a:p>
          <a:p>
            <a:r>
              <a:t>Not Just a Web Application</a:t>
            </a:r>
          </a:p>
          <a:p>
            <a:endParaRPr/>
          </a:p>
          <a:p>
            <a:endParaRPr/>
          </a:p>
          <a:p>
            <a:r>
              <a:t>Guaranteed Compatibility</a:t>
            </a:r>
          </a:p>
          <a:p>
            <a:endParaRPr/>
          </a:p>
          <a:p>
            <a:endParaRPr/>
          </a:p>
          <a:p>
            <a:r>
              <a:t>Multi-Sensor, Exact, Integrated</a:t>
            </a:r>
          </a:p>
          <a:p>
            <a:r>
              <a:t>Fusion of Data</a:t>
            </a:r>
          </a:p>
          <a:p>
            <a:endParaRPr/>
          </a:p>
          <a:p>
            <a:r>
              <a:t>Built to Catalog, Share, Collaborate, Publish and Integrate</a:t>
            </a:r>
          </a:p>
        </p:txBody>
      </p:sp>
      <p:sp>
        <p:nvSpPr>
          <p:cNvPr id="371" name="Shape 371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7A3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2" name="Shape 372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3" name="Shape 373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375" name="Shape 375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3D Mapping v17.0 - Confidential</a:t>
            </a:r>
          </a:p>
        </p:txBody>
      </p:sp>
      <p:sp>
        <p:nvSpPr>
          <p:cNvPr id="376" name="Shape 3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Shape 380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r>
              <a:t>Where are we today ?</a:t>
            </a:r>
          </a:p>
        </p:txBody>
      </p:sp>
      <p:sp>
        <p:nvSpPr>
          <p:cNvPr id="381" name="Shape 3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3D Mapping Cloud - Status</a:t>
            </a:r>
          </a:p>
        </p:txBody>
      </p:sp>
      <p:sp>
        <p:nvSpPr>
          <p:cNvPr id="382" name="Shape 3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39115"/>
          <a:lstStyle/>
          <a:p>
            <a:pPr marL="507999" indent="-507999">
              <a:defRPr sz="1500"/>
            </a:pPr>
            <a:r>
              <a:t>Usage</a:t>
            </a:r>
          </a:p>
          <a:p>
            <a:pPr lvl="1">
              <a:defRPr sz="1400"/>
            </a:pPr>
            <a:r>
              <a:t>Register as Trial User (14 days)</a:t>
            </a:r>
          </a:p>
          <a:p>
            <a:pPr lvl="1">
              <a:defRPr sz="1400"/>
            </a:pPr>
            <a:r>
              <a:t>Register as new Account, with Plan</a:t>
            </a:r>
          </a:p>
          <a:p>
            <a:pPr lvl="2">
              <a:defRPr sz="1400"/>
            </a:pPr>
            <a:r>
              <a:t>Invite co-workers</a:t>
            </a:r>
            <a:br/>
            <a:r>
              <a:t>Automated payments</a:t>
            </a:r>
          </a:p>
          <a:p>
            <a:pPr lvl="1">
              <a:defRPr sz="1400"/>
            </a:pPr>
            <a:r>
              <a:t>Change Plan on demand</a:t>
            </a:r>
          </a:p>
          <a:p>
            <a:pPr lvl="1">
              <a:defRPr sz="1400"/>
            </a:pPr>
            <a:endParaRPr/>
          </a:p>
          <a:p>
            <a:pPr lvl="1">
              <a:defRPr sz="1400"/>
            </a:pPr>
            <a:endParaRPr/>
          </a:p>
          <a:p>
            <a:pPr marL="507999" indent="-507999">
              <a:defRPr sz="1500"/>
            </a:pPr>
            <a:r>
              <a:t>Supported Data</a:t>
            </a:r>
          </a:p>
          <a:p>
            <a:pPr lvl="1">
              <a:defRPr sz="1400"/>
            </a:pPr>
            <a:r>
              <a:t>Mobile Mapping data (upload via MM Content Manager)</a:t>
            </a:r>
          </a:p>
          <a:p>
            <a:pPr lvl="1">
              <a:defRPr sz="1400"/>
            </a:pPr>
            <a:r>
              <a:t>UAS data (upload via UAS Mapping)</a:t>
            </a:r>
          </a:p>
          <a:p>
            <a:pPr lvl="1">
              <a:defRPr sz="1400"/>
            </a:pPr>
            <a:r>
              <a:t>Vector data (upload via both above)</a:t>
            </a:r>
          </a:p>
          <a:p>
            <a:pPr marL="507999" indent="-507999">
              <a:defRPr sz="1400"/>
            </a:pPr>
            <a:endParaRPr/>
          </a:p>
          <a:p>
            <a:pPr marL="507999" indent="-507999">
              <a:defRPr sz="1400"/>
            </a:pPr>
            <a:endParaRPr/>
          </a:p>
          <a:p>
            <a:pPr marL="507999" indent="-507999">
              <a:defRPr sz="1400"/>
            </a:pPr>
            <a:endParaRPr/>
          </a:p>
          <a:p>
            <a:pPr marL="507999" indent="-507999">
              <a:defRPr sz="1400"/>
            </a:pPr>
            <a:endParaRPr/>
          </a:p>
          <a:p>
            <a:pPr marL="507999" indent="-507999">
              <a:defRPr sz="1400"/>
            </a:pPr>
            <a:endParaRPr/>
          </a:p>
          <a:p>
            <a:pPr marL="507999" indent="-507999">
              <a:defRPr sz="1500"/>
            </a:pPr>
            <a:r>
              <a:t>Viewer Capabilities</a:t>
            </a:r>
          </a:p>
          <a:p>
            <a:pPr lvl="1">
              <a:defRPr sz="1400"/>
            </a:pPr>
            <a:r>
              <a:t>Point Cloud streaming</a:t>
            </a:r>
          </a:p>
          <a:p>
            <a:pPr lvl="1">
              <a:defRPr sz="1400"/>
            </a:pPr>
            <a:r>
              <a:t>Spherical Imagery</a:t>
            </a:r>
          </a:p>
          <a:p>
            <a:pPr lvl="1">
              <a:defRPr sz="1400"/>
            </a:pPr>
            <a:r>
              <a:t>Planar Imagery</a:t>
            </a:r>
          </a:p>
          <a:p>
            <a:pPr lvl="1">
              <a:defRPr sz="1400"/>
            </a:pPr>
            <a:r>
              <a:t>Pick and combine any resource from your Catalog</a:t>
            </a:r>
          </a:p>
          <a:p>
            <a:pPr lvl="1">
              <a:defRPr sz="1400"/>
            </a:pPr>
            <a:r>
              <a:t>Various Measurements</a:t>
            </a:r>
          </a:p>
          <a:p>
            <a:pPr lvl="1">
              <a:defRPr sz="1400"/>
            </a:pPr>
            <a:endParaRPr/>
          </a:p>
          <a:p>
            <a:pPr marL="507999" indent="-507999">
              <a:defRPr sz="1500"/>
            </a:pPr>
            <a:r>
              <a:t>Sharing</a:t>
            </a:r>
          </a:p>
          <a:p>
            <a:pPr lvl="1">
              <a:defRPr sz="1400"/>
            </a:pPr>
            <a:r>
              <a:t>Share within organisation </a:t>
            </a:r>
          </a:p>
          <a:p>
            <a:pPr lvl="1">
              <a:defRPr sz="1400"/>
            </a:pPr>
            <a:r>
              <a:t>Share with 3rd party organisation or individual</a:t>
            </a:r>
          </a:p>
        </p:txBody>
      </p:sp>
      <p:sp>
        <p:nvSpPr>
          <p:cNvPr id="383" name="Shape 383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7A3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84" name="Shape 384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85" name="Shape 385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86" name="Shape 386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387" name="Shape 387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3D Mapping v17.0 - Confidential</a:t>
            </a:r>
          </a:p>
        </p:txBody>
      </p:sp>
      <p:sp>
        <p:nvSpPr>
          <p:cNvPr id="388" name="Shape 3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hape 392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r>
              <a:t>What’s coming next ?</a:t>
            </a:r>
          </a:p>
        </p:txBody>
      </p:sp>
      <p:sp>
        <p:nvSpPr>
          <p:cNvPr id="393" name="Shape 3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3D Mapping Cloud - Status</a:t>
            </a:r>
          </a:p>
        </p:txBody>
      </p:sp>
      <p:sp>
        <p:nvSpPr>
          <p:cNvPr id="394" name="Shape 3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39115"/>
          <a:lstStyle/>
          <a:p>
            <a:pPr marL="507999" indent="-507999">
              <a:defRPr sz="1500"/>
            </a:pPr>
            <a:r>
              <a:t>Usage</a:t>
            </a:r>
          </a:p>
          <a:p>
            <a:pPr lvl="1">
              <a:defRPr sz="1400"/>
            </a:pPr>
            <a:r>
              <a:t>Coupons &amp; Teams</a:t>
            </a:r>
          </a:p>
          <a:p>
            <a:pPr lvl="1">
              <a:defRPr sz="1400"/>
            </a:pPr>
            <a:endParaRPr/>
          </a:p>
          <a:p>
            <a:pPr marL="507999" indent="-507999">
              <a:defRPr sz="1500"/>
            </a:pPr>
            <a:r>
              <a:t>Supported Data</a:t>
            </a:r>
          </a:p>
          <a:p>
            <a:pPr lvl="1">
              <a:defRPr sz="1400"/>
            </a:pPr>
            <a:r>
              <a:t>Oblique Imagery &amp; DEM, Indoor</a:t>
            </a:r>
          </a:p>
          <a:p>
            <a:pPr lvl="1">
              <a:defRPr sz="1400"/>
            </a:pPr>
            <a:r>
              <a:t>2D Resources / Basemaps</a:t>
            </a:r>
          </a:p>
          <a:p>
            <a:pPr lvl="1">
              <a:defRPr sz="1400"/>
            </a:pPr>
            <a:endParaRPr/>
          </a:p>
          <a:p>
            <a:pPr marL="507999" indent="-507999">
              <a:defRPr sz="1500"/>
            </a:pPr>
            <a:r>
              <a:t>Viewer Capabilities</a:t>
            </a:r>
          </a:p>
          <a:p>
            <a:pPr lvl="1">
              <a:defRPr sz="1400"/>
            </a:pPr>
            <a:r>
              <a:t>Oblique, Indoor</a:t>
            </a:r>
          </a:p>
          <a:p>
            <a:pPr lvl="1">
              <a:defRPr sz="1400"/>
            </a:pPr>
            <a:r>
              <a:t>2D Map</a:t>
            </a:r>
          </a:p>
          <a:p>
            <a:pPr lvl="1">
              <a:defRPr sz="1400"/>
            </a:pPr>
            <a:r>
              <a:t>Triangulation Measurements</a:t>
            </a:r>
          </a:p>
          <a:p>
            <a:pPr lvl="1">
              <a:defRPr sz="1400"/>
            </a:pPr>
            <a:endParaRPr/>
          </a:p>
          <a:p>
            <a:pPr marL="507999" indent="-507999">
              <a:defRPr sz="1500"/>
            </a:pPr>
            <a:r>
              <a:t>SDK</a:t>
            </a:r>
          </a:p>
          <a:p>
            <a:pPr lvl="1">
              <a:defRPr sz="1400"/>
            </a:pPr>
            <a:r>
              <a:t>Javascript</a:t>
            </a:r>
          </a:p>
          <a:p>
            <a:pPr lvl="1">
              <a:defRPr sz="1400"/>
            </a:pPr>
            <a:r>
              <a:t>ArcOnline Widget</a:t>
            </a:r>
          </a:p>
          <a:p>
            <a:pPr lvl="1">
              <a:defRPr sz="1400"/>
            </a:pPr>
            <a:endParaRPr/>
          </a:p>
          <a:p>
            <a:pPr marL="507999" indent="-507999">
              <a:defRPr sz="1500"/>
            </a:pPr>
            <a:r>
              <a:t>Publications</a:t>
            </a:r>
          </a:p>
          <a:p>
            <a:pPr lvl="1">
              <a:defRPr sz="1400"/>
            </a:pPr>
            <a:r>
              <a:t>Preset Resources</a:t>
            </a:r>
          </a:p>
          <a:p>
            <a:pPr lvl="1">
              <a:defRPr sz="1400"/>
            </a:pPr>
            <a:r>
              <a:t>Settings</a:t>
            </a:r>
          </a:p>
          <a:p>
            <a:pPr lvl="1">
              <a:defRPr sz="1400"/>
            </a:pPr>
            <a:r>
              <a:t>Concurrent Users</a:t>
            </a:r>
          </a:p>
          <a:p>
            <a:pPr lvl="1">
              <a:defRPr sz="1400"/>
            </a:pPr>
            <a:r>
              <a:t>2D Map</a:t>
            </a:r>
          </a:p>
          <a:p>
            <a:pPr lvl="1">
              <a:defRPr sz="1400"/>
            </a:pPr>
            <a:r>
              <a:t>SDK compatible</a:t>
            </a:r>
          </a:p>
          <a:p>
            <a:pPr lvl="1">
              <a:defRPr sz="1400"/>
            </a:pPr>
            <a:r>
              <a:t>Dynamic Availability</a:t>
            </a:r>
          </a:p>
          <a:p>
            <a:pPr lvl="1">
              <a:defRPr sz="1400"/>
            </a:pPr>
            <a:endParaRPr/>
          </a:p>
          <a:p>
            <a:pPr marL="507999" indent="-507999">
              <a:defRPr sz="1500"/>
            </a:pPr>
            <a:r>
              <a:t>On-Premises Publisher </a:t>
            </a:r>
          </a:p>
          <a:p>
            <a:pPr lvl="1">
              <a:defRPr sz="1400"/>
            </a:pPr>
            <a:r>
              <a:t>HTML5-based Viewer and SDK</a:t>
            </a:r>
          </a:p>
          <a:p>
            <a:pPr lvl="1">
              <a:defRPr sz="1400"/>
            </a:pPr>
            <a:endParaRPr/>
          </a:p>
          <a:p>
            <a:pPr marL="507999" indent="-507999">
              <a:defRPr sz="1500"/>
            </a:pPr>
            <a:r>
              <a:t>Data Upload</a:t>
            </a:r>
          </a:p>
          <a:p>
            <a:pPr lvl="1">
              <a:defRPr sz="1400"/>
            </a:pPr>
            <a:r>
              <a:t>FREE UPLOAD TOOL</a:t>
            </a:r>
          </a:p>
        </p:txBody>
      </p:sp>
      <p:sp>
        <p:nvSpPr>
          <p:cNvPr id="395" name="Shape 395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7A3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6" name="Shape 396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7" name="Shape 397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8" name="Shape 398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399" name="Shape 399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3D Mapping v17.0 - Confidential</a:t>
            </a:r>
          </a:p>
        </p:txBody>
      </p:sp>
      <p:sp>
        <p:nvSpPr>
          <p:cNvPr id="400" name="Shape 4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100000">
              <a:schemeClr val="accent4">
                <a:hueOff val="384618"/>
                <a:satOff val="3869"/>
                <a:lumOff val="5802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orbit_corporate_logo_ne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1100" y="5880100"/>
            <a:ext cx="1854200" cy="652076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Shape 403"/>
          <p:cNvSpPr>
            <a:spLocks noGrp="1"/>
          </p:cNvSpPr>
          <p:nvPr>
            <p:ph type="title"/>
          </p:nvPr>
        </p:nvSpPr>
        <p:spPr>
          <a:xfrm>
            <a:off x="1117600" y="887309"/>
            <a:ext cx="9956800" cy="2884053"/>
          </a:xfrm>
          <a:prstGeom prst="rect">
            <a:avLst/>
          </a:prstGeom>
        </p:spPr>
        <p:txBody>
          <a:bodyPr/>
          <a:lstStyle>
            <a:lvl1pPr algn="ctr">
              <a:defRPr sz="4600"/>
            </a:lvl1pPr>
          </a:lstStyle>
          <a:p>
            <a:r>
              <a:t>PARTNER TASKS</a:t>
            </a:r>
          </a:p>
        </p:txBody>
      </p:sp>
      <p:sp>
        <p:nvSpPr>
          <p:cNvPr id="404" name="Shape 404"/>
          <p:cNvSpPr>
            <a:spLocks noGrp="1"/>
          </p:cNvSpPr>
          <p:nvPr>
            <p:ph type="body" sz="half" idx="1"/>
          </p:nvPr>
        </p:nvSpPr>
        <p:spPr>
          <a:xfrm>
            <a:off x="1117600" y="3911641"/>
            <a:ext cx="9956800" cy="205305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5" name="Shape 405"/>
          <p:cNvSpPr/>
          <p:nvPr/>
        </p:nvSpPr>
        <p:spPr>
          <a:xfrm>
            <a:off x="8570900" y="96366"/>
            <a:ext cx="3524747" cy="3524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406400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406" name="3DMC-Logo-2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8950" y="405358"/>
            <a:ext cx="2540000" cy="533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Shape 410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Partner Tasks - Get Started</a:t>
            </a:r>
          </a:p>
        </p:txBody>
      </p:sp>
      <p:sp>
        <p:nvSpPr>
          <p:cNvPr id="412" name="Shape 4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39115"/>
          <a:lstStyle/>
          <a:p>
            <a:r>
              <a:t>Get Started with 3DMC</a:t>
            </a:r>
          </a:p>
          <a:p>
            <a:pPr lvl="1"/>
            <a:r>
              <a:t>Create your corporate account</a:t>
            </a:r>
          </a:p>
          <a:p>
            <a:pPr lvl="1"/>
            <a:r>
              <a:t>Upload some great example data</a:t>
            </a:r>
          </a:p>
          <a:p>
            <a:pPr lvl="1"/>
            <a:r>
              <a:t>Share with your customer</a:t>
            </a:r>
          </a:p>
          <a:p>
            <a:pPr lvl="1"/>
            <a:r>
              <a:t>Launch the customer with a Coupon</a:t>
            </a:r>
          </a:p>
          <a:p>
            <a:pPr lvl="2"/>
            <a:r>
              <a:t>(available mid July 2017)</a:t>
            </a:r>
          </a:p>
          <a:p>
            <a:pPr lvl="2"/>
            <a:endParaRPr/>
          </a:p>
          <a:p>
            <a:pPr lvl="1">
              <a:defRPr b="1" i="1"/>
            </a:pPr>
            <a:r>
              <a:t>Build Reference Cases</a:t>
            </a:r>
          </a:p>
          <a:p>
            <a:pPr lvl="1">
              <a:defRPr b="1" i="1"/>
            </a:pPr>
            <a:r>
              <a:t>Continue to engage customers</a:t>
            </a:r>
          </a:p>
          <a:p>
            <a:pPr lvl="1">
              <a:defRPr b="1" i="1"/>
            </a:pPr>
            <a:r>
              <a:t>Provide feedback to us</a:t>
            </a:r>
          </a:p>
          <a:p>
            <a:endParaRPr/>
          </a:p>
          <a:p>
            <a:endParaRPr/>
          </a:p>
          <a:p>
            <a:endParaRPr/>
          </a:p>
          <a:p>
            <a:pPr lvl="1"/>
            <a:r>
              <a:t>EUR 120/mo     -  USD 144/mo</a:t>
            </a:r>
          </a:p>
          <a:p>
            <a:pPr lvl="1"/>
            <a:r>
              <a:t>EUR 50/TB/mo -  USD 60/TB/mo</a:t>
            </a:r>
          </a:p>
          <a:p>
            <a:pPr lvl="1"/>
            <a:r>
              <a:t>FREE</a:t>
            </a:r>
          </a:p>
          <a:p>
            <a:pPr lvl="1"/>
            <a:r>
              <a:t>One time EUR 120  -  USD 144</a:t>
            </a:r>
          </a:p>
        </p:txBody>
      </p:sp>
      <p:sp>
        <p:nvSpPr>
          <p:cNvPr id="413" name="Shape 413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7A3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14" name="Shape 414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15" name="Shape 415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16" name="Shape 416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417" name="Shape 417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3D Mapping v17.0 - Confidential</a:t>
            </a:r>
          </a:p>
        </p:txBody>
      </p:sp>
      <p:sp>
        <p:nvSpPr>
          <p:cNvPr id="418" name="Shape 4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Shape 422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Partner Tasks - Get Started</a:t>
            </a:r>
          </a:p>
        </p:txBody>
      </p:sp>
      <p:sp>
        <p:nvSpPr>
          <p:cNvPr id="424" name="Shape 4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Let’s walk you through the most important steps</a:t>
            </a:r>
          </a:p>
          <a:p>
            <a:pPr lvl="1"/>
            <a:r>
              <a:t>How to Register</a:t>
            </a:r>
          </a:p>
          <a:p>
            <a:pPr lvl="1"/>
            <a:r>
              <a:t>How to Upload Data</a:t>
            </a:r>
          </a:p>
          <a:p>
            <a:pPr lvl="1"/>
            <a:r>
              <a:t>How the Viewer and Measurements work</a:t>
            </a:r>
          </a:p>
          <a:p>
            <a:pPr lvl="1"/>
            <a:r>
              <a:t>How to Share with someone</a:t>
            </a:r>
          </a:p>
          <a:p>
            <a:pPr lvl="1"/>
            <a:endParaRPr/>
          </a:p>
          <a:p>
            <a:pPr lvl="2"/>
            <a:r>
              <a:rPr u="sng">
                <a:hlinkClick r:id="rId4"/>
              </a:rPr>
              <a:t>https://3dmapping.cloud/sign-up-guide/</a:t>
            </a:r>
          </a:p>
          <a:p>
            <a:pPr lvl="2"/>
            <a:r>
              <a:rPr u="sng">
                <a:hlinkClick r:id="rId5"/>
              </a:rPr>
              <a:t>https://3dmapping.cloud/about-upload-tools/</a:t>
            </a:r>
          </a:p>
          <a:p>
            <a:pPr lvl="2"/>
            <a:r>
              <a:rPr u="sng">
                <a:hlinkClick r:id="rId6"/>
              </a:rPr>
              <a:t>https://3dmapping.cloud/getting-started-with-the-viewer/</a:t>
            </a:r>
          </a:p>
          <a:p>
            <a:pPr lvl="2"/>
            <a:r>
              <a:rPr u="sng">
                <a:hlinkClick r:id="rId7"/>
              </a:rPr>
              <a:t>https://3dmapping.cloud/new-measurement-tools/</a:t>
            </a:r>
          </a:p>
          <a:p>
            <a:pPr lvl="2"/>
            <a:r>
              <a:rPr u="sng">
                <a:hlinkClick r:id="rId8"/>
              </a:rPr>
              <a:t>https://3dmapping.cloud/about-sharing-resources/</a:t>
            </a:r>
          </a:p>
        </p:txBody>
      </p:sp>
      <p:sp>
        <p:nvSpPr>
          <p:cNvPr id="425" name="Shape 425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7A3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26" name="Shape 426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27" name="Shape 427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28" name="Shape 428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429" name="Shape 429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3D Mapping v17.0 - Confidential</a:t>
            </a:r>
          </a:p>
        </p:txBody>
      </p:sp>
      <p:sp>
        <p:nvSpPr>
          <p:cNvPr id="430" name="Shape 4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Shape 434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435" name="Shape 4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Partner Tasks - Follow Up</a:t>
            </a:r>
          </a:p>
        </p:txBody>
      </p:sp>
      <p:sp>
        <p:nvSpPr>
          <p:cNvPr id="436" name="Shape 4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3DMC has very regular updates</a:t>
            </a:r>
          </a:p>
          <a:p>
            <a:pPr lvl="1"/>
            <a:r>
              <a:t>Read / Share the Blog</a:t>
            </a:r>
          </a:p>
          <a:p>
            <a:pPr lvl="1"/>
            <a:r>
              <a:t>Read Dedicated Pages</a:t>
            </a:r>
          </a:p>
        </p:txBody>
      </p:sp>
      <p:sp>
        <p:nvSpPr>
          <p:cNvPr id="437" name="Shape 437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7A3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38" name="Shape 438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39" name="Shape 439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40" name="Shape 440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441" name="Shape 441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3D Mapping v17.0 - Confidential</a:t>
            </a:r>
          </a:p>
        </p:txBody>
      </p:sp>
      <p:sp>
        <p:nvSpPr>
          <p:cNvPr id="442" name="Shape 4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443" name="ZcreenShot_54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7085" y="1797753"/>
            <a:ext cx="5388694" cy="4608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ZcreenShot_55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7961" y="2977768"/>
            <a:ext cx="4013420" cy="3474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" grpId="1" animBg="1" advAuto="0"/>
      <p:bldP spid="444" grpId="2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hape 44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449" name="Shape 4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Partner Tasks - Social Promote</a:t>
            </a:r>
          </a:p>
        </p:txBody>
      </p:sp>
      <p:sp>
        <p:nvSpPr>
          <p:cNvPr id="450" name="Shape 4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Follow us on the various Social Media that we post</a:t>
            </a:r>
          </a:p>
          <a:p>
            <a:pPr lvl="1"/>
            <a:r>
              <a:t>Linked In : </a:t>
            </a:r>
          </a:p>
          <a:p>
            <a:pPr lvl="1"/>
            <a:r>
              <a:t>Facebook</a:t>
            </a:r>
          </a:p>
          <a:p>
            <a:pPr lvl="1"/>
            <a:r>
              <a:t>Twitter</a:t>
            </a:r>
          </a:p>
          <a:p>
            <a:r>
              <a:t>And REPOST our posts to spread the word</a:t>
            </a:r>
          </a:p>
          <a:p>
            <a:endParaRPr/>
          </a:p>
          <a:p>
            <a:r>
              <a:t>Share your example data</a:t>
            </a:r>
          </a:p>
          <a:p>
            <a:r>
              <a:t>Share your best and most impressive example dataset with us</a:t>
            </a:r>
          </a:p>
          <a:p>
            <a:pPr lvl="1"/>
            <a:r>
              <a:t>Trial datasets must be excellent example and preferably </a:t>
            </a:r>
            <a:r>
              <a:rPr i="1"/>
              <a:t>large</a:t>
            </a:r>
          </a:p>
        </p:txBody>
      </p:sp>
      <p:sp>
        <p:nvSpPr>
          <p:cNvPr id="451" name="Shape 451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7A3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52" name="Shape 452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53" name="Shape 453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54" name="Shape 454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455" name="Shape 455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3D Mapping v17.0 - Confidential</a:t>
            </a:r>
          </a:p>
        </p:txBody>
      </p:sp>
      <p:sp>
        <p:nvSpPr>
          <p:cNvPr id="456" name="Shape 4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461" name="Shape 4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Next : Partner Meeting</a:t>
            </a:r>
          </a:p>
        </p:txBody>
      </p:sp>
      <p:sp>
        <p:nvSpPr>
          <p:cNvPr id="462" name="Shape 4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Save the Date : </a:t>
            </a:r>
          </a:p>
          <a:p>
            <a:pPr lvl="1"/>
            <a:r>
              <a:t>Mon. Sept 25, 2017</a:t>
            </a:r>
          </a:p>
          <a:p>
            <a:pPr lvl="1"/>
            <a:r>
              <a:t>Intergeo, Berlin</a:t>
            </a:r>
          </a:p>
          <a:p>
            <a:pPr lvl="1"/>
            <a:endParaRPr/>
          </a:p>
          <a:p>
            <a:pPr lvl="1"/>
            <a:r>
              <a:t>Releases : v18 and 3DMC</a:t>
            </a:r>
          </a:p>
          <a:p>
            <a:pPr lvl="1"/>
            <a:r>
              <a:t>Partner Valuation Program</a:t>
            </a:r>
          </a:p>
          <a:p>
            <a:pPr lvl="1"/>
            <a:r>
              <a:t>Agenda and location tba</a:t>
            </a:r>
          </a:p>
        </p:txBody>
      </p:sp>
      <p:sp>
        <p:nvSpPr>
          <p:cNvPr id="463" name="Shape 463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7A3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64" name="Shape 464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65" name="Shape 465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66" name="Shape 466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467" name="Shape 467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3D Mapping v17.0 - Confidential</a:t>
            </a:r>
          </a:p>
        </p:txBody>
      </p:sp>
      <p:sp>
        <p:nvSpPr>
          <p:cNvPr id="468" name="Shape 4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469" name="ZcreenShot_54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28137" y="1727200"/>
            <a:ext cx="7062863" cy="2776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/>
          <p:nvPr/>
        </p:nvSpPr>
        <p:spPr>
          <a:xfrm>
            <a:off x="8570900" y="96366"/>
            <a:ext cx="3524747" cy="3524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406400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472" name="orbit_corporate_logo_ne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1100" y="5880100"/>
            <a:ext cx="1854200" cy="652076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Shape 473"/>
          <p:cNvSpPr>
            <a:spLocks noGrp="1"/>
          </p:cNvSpPr>
          <p:nvPr>
            <p:ph type="title"/>
          </p:nvPr>
        </p:nvSpPr>
        <p:spPr>
          <a:xfrm>
            <a:off x="1117600" y="887309"/>
            <a:ext cx="9956800" cy="4514164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  <a:p>
            <a:pPr algn="ctr"/>
            <a:endParaRPr/>
          </a:p>
          <a:p>
            <a:pPr algn="ctr"/>
            <a:r>
              <a:t>1. Get Started</a:t>
            </a:r>
          </a:p>
          <a:p>
            <a:pPr algn="ctr"/>
            <a:r>
              <a:t>2. Follow Blogs</a:t>
            </a:r>
          </a:p>
          <a:p>
            <a:pPr algn="ctr"/>
            <a:r>
              <a:t>3. Follow and Share on Social Media</a:t>
            </a:r>
          </a:p>
          <a:p>
            <a:pPr algn="ctr"/>
            <a:r>
              <a:t>4. Build Cases </a:t>
            </a:r>
          </a:p>
          <a:p>
            <a:pPr algn="ctr"/>
            <a:r>
              <a:t>5. Partner Meeting at Intergeo</a:t>
            </a:r>
          </a:p>
        </p:txBody>
      </p:sp>
      <p:pic>
        <p:nvPicPr>
          <p:cNvPr id="474" name="3DMC-Logo-2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8950" y="405358"/>
            <a:ext cx="2540000" cy="533401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Shape 475"/>
          <p:cNvSpPr/>
          <p:nvPr/>
        </p:nvSpPr>
        <p:spPr>
          <a:xfrm>
            <a:off x="1117600" y="887309"/>
            <a:ext cx="9956800" cy="782434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ctr">
              <a:defRPr sz="3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DIN OT"/>
              </a:defRPr>
            </a:lvl1pPr>
          </a:lstStyle>
          <a:p>
            <a:r>
              <a:t>5 Take-Aways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" grpId="1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orbit_corporate_logo_ne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1100" y="5880100"/>
            <a:ext cx="1854200" cy="652076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1117600" y="887309"/>
            <a:ext cx="10262394" cy="2884053"/>
          </a:xfrm>
          <a:prstGeom prst="rect">
            <a:avLst/>
          </a:prstGeom>
        </p:spPr>
        <p:txBody>
          <a:bodyPr/>
          <a:lstStyle/>
          <a:p>
            <a:pPr algn="ctr"/>
            <a:r>
              <a:t>View, Fuse, Share, Publish, Integrate and Sell </a:t>
            </a:r>
            <a:br/>
            <a:r>
              <a:t>all 3D Mapping data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sz="half" idx="1"/>
          </p:nvPr>
        </p:nvSpPr>
        <p:spPr>
          <a:xfrm>
            <a:off x="1117600" y="3911641"/>
            <a:ext cx="9956800" cy="2053055"/>
          </a:xfrm>
          <a:prstGeom prst="rect">
            <a:avLst/>
          </a:prstGeom>
        </p:spPr>
        <p:txBody>
          <a:bodyPr/>
          <a:lstStyle/>
          <a:p>
            <a:pPr algn="ctr"/>
            <a:r>
              <a:t>a SaaS based Web App &amp; Platform for</a:t>
            </a:r>
            <a:br/>
            <a:r>
              <a:t>All Imagery and Point Cloud data</a:t>
            </a:r>
          </a:p>
        </p:txBody>
      </p:sp>
      <p:sp>
        <p:nvSpPr>
          <p:cNvPr id="178" name="Shape 178"/>
          <p:cNvSpPr/>
          <p:nvPr/>
        </p:nvSpPr>
        <p:spPr>
          <a:xfrm>
            <a:off x="8570900" y="96366"/>
            <a:ext cx="3524747" cy="3524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406400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79" name="3DMC-Logo-2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8950" y="405358"/>
            <a:ext cx="2540000" cy="533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1" animBg="1" advAuto="0"/>
      <p:bldP spid="177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orbit_corporate_logo_ne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1100" y="5880100"/>
            <a:ext cx="1854200" cy="65207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1117600" y="887309"/>
            <a:ext cx="9956800" cy="2884053"/>
          </a:xfrm>
          <a:prstGeom prst="rect">
            <a:avLst/>
          </a:prstGeom>
        </p:spPr>
        <p:txBody>
          <a:bodyPr/>
          <a:lstStyle/>
          <a:p>
            <a:pPr algn="ctr"/>
            <a:r>
              <a:t/>
            </a:r>
            <a:br/>
            <a:r>
              <a:t>Superb HTML5 Streaming</a:t>
            </a:r>
            <a:br/>
            <a:r>
              <a:t>Powerful Viewing, Sharing</a:t>
            </a:r>
            <a:br/>
            <a:r>
              <a:t>&amp; Integration Capabilities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sz="half" idx="1"/>
          </p:nvPr>
        </p:nvSpPr>
        <p:spPr>
          <a:xfrm>
            <a:off x="1117600" y="3911641"/>
            <a:ext cx="9956800" cy="205305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HTML5 Viewing on all platforms &amp; Free SDK</a:t>
            </a:r>
          </a:p>
        </p:txBody>
      </p:sp>
      <p:sp>
        <p:nvSpPr>
          <p:cNvPr id="184" name="Shape 184"/>
          <p:cNvSpPr/>
          <p:nvPr/>
        </p:nvSpPr>
        <p:spPr>
          <a:xfrm>
            <a:off x="8570900" y="96366"/>
            <a:ext cx="3524747" cy="3524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406400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85" name="3DMC-Logo-2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8950" y="405358"/>
            <a:ext cx="2540000" cy="533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1" animBg="1" advAuto="0"/>
      <p:bldP spid="183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orbit_corporate_logo_ne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1100" y="5880100"/>
            <a:ext cx="1854200" cy="652076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1117600" y="887309"/>
            <a:ext cx="9956800" cy="2884053"/>
          </a:xfrm>
          <a:prstGeom prst="rect">
            <a:avLst/>
          </a:prstGeom>
        </p:spPr>
        <p:txBody>
          <a:bodyPr/>
          <a:lstStyle/>
          <a:p>
            <a:pPr algn="ctr"/>
            <a:r>
              <a:t>Self-Service </a:t>
            </a:r>
          </a:p>
          <a:p>
            <a:pPr algn="ctr"/>
            <a:r>
              <a:t>Manage Users and Data</a:t>
            </a:r>
            <a:br/>
            <a:r>
              <a:t>Marketplace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sz="half" idx="1"/>
          </p:nvPr>
        </p:nvSpPr>
        <p:spPr>
          <a:xfrm>
            <a:off x="1117600" y="3911641"/>
            <a:ext cx="9956800" cy="205305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Use the Online Cloud Console</a:t>
            </a:r>
          </a:p>
        </p:txBody>
      </p:sp>
      <p:sp>
        <p:nvSpPr>
          <p:cNvPr id="190" name="Shape 190"/>
          <p:cNvSpPr/>
          <p:nvPr/>
        </p:nvSpPr>
        <p:spPr>
          <a:xfrm>
            <a:off x="8570900" y="96366"/>
            <a:ext cx="3524747" cy="3524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406400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91" name="3DMC-Logo-2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8950" y="405358"/>
            <a:ext cx="2540000" cy="533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1" animBg="1" advAuto="0"/>
      <p:bldP spid="189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orbit_corporate_logo_ne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1100" y="5880100"/>
            <a:ext cx="1854200" cy="65207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xfrm>
            <a:off x="1117600" y="447423"/>
            <a:ext cx="6372325" cy="3323939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r>
              <a:t>3D Mapping Cloud </a:t>
            </a:r>
          </a:p>
          <a:p>
            <a:r>
              <a:t>Why ?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6" name="3DMC-Logo-2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8950" y="405358"/>
            <a:ext cx="2540000" cy="533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3D Mapping Cloud - Portfolio Position</a:t>
            </a:r>
          </a:p>
        </p:txBody>
      </p:sp>
      <p:sp>
        <p:nvSpPr>
          <p:cNvPr id="202" name="Shape 202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7A3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206" name="Shape 206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3D Mapping v17.0 - Confidential</a:t>
            </a:r>
          </a:p>
        </p:txBody>
      </p:sp>
      <p:sp>
        <p:nvSpPr>
          <p:cNvPr id="207" name="Shape 207"/>
          <p:cNvSpPr>
            <a:spLocks noGrp="1"/>
          </p:cNvSpPr>
          <p:nvPr>
            <p:ph type="sldNum" sz="quarter" idx="2"/>
          </p:nvPr>
        </p:nvSpPr>
        <p:spPr>
          <a:xfrm>
            <a:off x="11600668" y="6581775"/>
            <a:ext cx="184933" cy="23714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08" name="Orbit-GT-3Step-MM---Arrows-Final---Al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6000" y="1521817"/>
            <a:ext cx="10160000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>
            <a:off x="1207992" y="3127352"/>
            <a:ext cx="3111501" cy="266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Collect &amp; Prepare Import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Catalog / Explore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Verify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Correct Positional Accuracy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Clean Point Cloud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Plan re-runs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Deliver MM Content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Upload to the Cloud</a:t>
            </a:r>
          </a:p>
        </p:txBody>
      </p:sp>
      <p:sp>
        <p:nvSpPr>
          <p:cNvPr id="210" name="Shape 210"/>
          <p:cNvSpPr/>
          <p:nvPr/>
        </p:nvSpPr>
        <p:spPr>
          <a:xfrm>
            <a:off x="4744964" y="3127484"/>
            <a:ext cx="2981917" cy="24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Extract Features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Asset Inventory Workflows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Automated Extraction tools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Clash Detection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Profiles &amp; Cross Sections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Volumes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Face &amp; Plate Blurring QC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Deliver Features</a:t>
            </a:r>
          </a:p>
        </p:txBody>
      </p:sp>
      <p:sp>
        <p:nvSpPr>
          <p:cNvPr id="211" name="Shape 211"/>
          <p:cNvSpPr/>
          <p:nvPr/>
        </p:nvSpPr>
        <p:spPr>
          <a:xfrm>
            <a:off x="8153867" y="3127484"/>
            <a:ext cx="2830767" cy="2907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Consume via Web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Consume via App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Consume via SDK 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Plugins / Integrations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Embed in Workflow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Share with 3rd parties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Publish On-Premises</a:t>
            </a:r>
          </a:p>
        </p:txBody>
      </p:sp>
      <p:sp>
        <p:nvSpPr>
          <p:cNvPr id="212" name="Shape 212"/>
          <p:cNvSpPr/>
          <p:nvPr/>
        </p:nvSpPr>
        <p:spPr>
          <a:xfrm>
            <a:off x="8153867" y="5180308"/>
            <a:ext cx="2433448" cy="900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Integrate with other 3D data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Share in the Cloud</a:t>
            </a:r>
          </a:p>
          <a:p>
            <a:pPr marL="177800" indent="-177800" defTabSz="863600">
              <a:spcBef>
                <a:spcPts val="600"/>
              </a:spcBef>
              <a:buClr>
                <a:srgbClr val="323333"/>
              </a:buClr>
              <a:buSzPct val="100000"/>
              <a:buFont typeface="Arial"/>
              <a:buChar char="•"/>
              <a:defRPr sz="1300" b="1">
                <a:solidFill>
                  <a:srgbClr val="234169"/>
                </a:solidFill>
                <a:uFill>
                  <a:solidFill>
                    <a:srgbClr val="234169"/>
                  </a:solidFill>
                </a:uFill>
                <a:latin typeface="+mn-lt"/>
                <a:ea typeface="+mn-ea"/>
                <a:cs typeface="+mn-cs"/>
                <a:sym typeface="DIN OT"/>
              </a:defRPr>
            </a:pPr>
            <a:r>
              <a:t>Publish in the Cloud</a:t>
            </a:r>
          </a:p>
        </p:txBody>
      </p:sp>
      <p:sp>
        <p:nvSpPr>
          <p:cNvPr id="213" name="Shape 213"/>
          <p:cNvSpPr/>
          <p:nvPr/>
        </p:nvSpPr>
        <p:spPr>
          <a:xfrm>
            <a:off x="8145016" y="5193008"/>
            <a:ext cx="2451150" cy="874650"/>
          </a:xfrm>
          <a:prstGeom prst="rect">
            <a:avLst/>
          </a:prstGeom>
          <a:ln w="127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406400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1" animBg="1" advAuto="0"/>
      <p:bldP spid="213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background-no-divi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241300"/>
            <a:ext cx="130048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OrbitGTLogo-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954" y="482600"/>
            <a:ext cx="1584691" cy="5969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lvl="2" indent="0" defTabSz="584200">
              <a:lnSpc>
                <a:spcPct val="80000"/>
              </a:lnSpc>
              <a:spcBef>
                <a:spcPts val="1400"/>
              </a:spcBef>
              <a:defRPr sz="2400" i="1"/>
            </a:pPr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3D Mapping Cloud - Portfolio Position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39115"/>
          <a:lstStyle/>
          <a:p>
            <a:r>
              <a:rPr dirty="0"/>
              <a:t>Publisher</a:t>
            </a:r>
          </a:p>
          <a:p>
            <a:pPr lvl="1"/>
            <a:r>
              <a:rPr dirty="0"/>
              <a:t>Mobile Mapping / Oblique Only</a:t>
            </a:r>
          </a:p>
          <a:p>
            <a:pPr lvl="1"/>
            <a:r>
              <a:rPr dirty="0"/>
              <a:t>Publications only </a:t>
            </a:r>
          </a:p>
          <a:p>
            <a:pPr lvl="2"/>
            <a:r>
              <a:rPr dirty="0"/>
              <a:t>(no free choice of resources)</a:t>
            </a:r>
          </a:p>
          <a:p>
            <a:pPr lvl="1"/>
            <a:r>
              <a:rPr dirty="0"/>
              <a:t>Own IT/ Hardware &amp; TCO</a:t>
            </a:r>
          </a:p>
          <a:p>
            <a:pPr lvl="1"/>
            <a:r>
              <a:rPr dirty="0"/>
              <a:t>On Premises</a:t>
            </a:r>
          </a:p>
          <a:p>
            <a:pPr lvl="1"/>
            <a:r>
              <a:rPr dirty="0"/>
              <a:t>Purchase</a:t>
            </a:r>
          </a:p>
          <a:p>
            <a:pPr lvl="1"/>
            <a:endParaRPr dirty="0"/>
          </a:p>
          <a:p>
            <a:pPr lvl="1"/>
            <a:endParaRPr dirty="0"/>
          </a:p>
          <a:p>
            <a:pPr lvl="1"/>
            <a:endParaRPr dirty="0"/>
          </a:p>
          <a:p>
            <a:pPr lvl="1"/>
            <a:endParaRPr dirty="0"/>
          </a:p>
          <a:p>
            <a:pPr lvl="1"/>
            <a:endParaRPr dirty="0"/>
          </a:p>
          <a:p>
            <a:r>
              <a:rPr dirty="0"/>
              <a:t>3D Mapping Cloud</a:t>
            </a:r>
          </a:p>
          <a:p>
            <a:pPr lvl="1"/>
            <a:r>
              <a:rPr dirty="0"/>
              <a:t>All sources (Incl. UAV, Indoor, TLS, ..)</a:t>
            </a:r>
          </a:p>
          <a:p>
            <a:pPr lvl="1"/>
            <a:r>
              <a:rPr dirty="0"/>
              <a:t>‘Desktop’ style UI</a:t>
            </a:r>
          </a:p>
          <a:p>
            <a:pPr lvl="2"/>
            <a:r>
              <a:rPr dirty="0"/>
              <a:t>Pick from Catalog</a:t>
            </a:r>
          </a:p>
          <a:p>
            <a:pPr lvl="2"/>
            <a:r>
              <a:rPr dirty="0"/>
              <a:t>share single Resource ad hoc</a:t>
            </a:r>
          </a:p>
          <a:p>
            <a:pPr lvl="2"/>
            <a:r>
              <a:rPr dirty="0"/>
              <a:t>share via Publication</a:t>
            </a:r>
          </a:p>
          <a:p>
            <a:pPr lvl="2"/>
            <a:r>
              <a:rPr dirty="0"/>
              <a:t>share via SDK / Integration</a:t>
            </a:r>
          </a:p>
          <a:p>
            <a:pPr lvl="1"/>
            <a:r>
              <a:rPr dirty="0"/>
              <a:t>Fuse any data</a:t>
            </a:r>
          </a:p>
          <a:p>
            <a:pPr lvl="2"/>
            <a:r>
              <a:rPr dirty="0"/>
              <a:t>also 3rd party data</a:t>
            </a:r>
          </a:p>
          <a:p>
            <a:pPr lvl="1"/>
            <a:r>
              <a:rPr dirty="0"/>
              <a:t>SaaS : No (IT) overhead</a:t>
            </a:r>
          </a:p>
          <a:p>
            <a:pPr lvl="1"/>
            <a:r>
              <a:rPr dirty="0"/>
              <a:t>Monthly / Yearly</a:t>
            </a:r>
          </a:p>
        </p:txBody>
      </p:sp>
      <p:sp>
        <p:nvSpPr>
          <p:cNvPr id="220" name="Shape 220"/>
          <p:cNvSpPr/>
          <p:nvPr/>
        </p:nvSpPr>
        <p:spPr>
          <a:xfrm>
            <a:off x="-139700" y="6540500"/>
            <a:ext cx="4241800" cy="330200"/>
          </a:xfrm>
          <a:prstGeom prst="rect">
            <a:avLst/>
          </a:prstGeom>
          <a:solidFill>
            <a:srgbClr val="F7A3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4051300" y="6540500"/>
            <a:ext cx="4241800" cy="330200"/>
          </a:xfrm>
          <a:prstGeom prst="rect">
            <a:avLst/>
          </a:prstGeom>
          <a:solidFill>
            <a:srgbClr val="439CD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8293100" y="6540500"/>
            <a:ext cx="3949700" cy="330200"/>
          </a:xfrm>
          <a:prstGeom prst="rect">
            <a:avLst/>
          </a:prstGeom>
          <a:solidFill>
            <a:srgbClr val="95C11F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825500" y="6629400"/>
            <a:ext cx="1946102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Orbit GT www.orbitgt.com, 2017</a:t>
            </a:r>
          </a:p>
        </p:txBody>
      </p:sp>
      <p:sp>
        <p:nvSpPr>
          <p:cNvPr id="224" name="Shape 224"/>
          <p:cNvSpPr/>
          <p:nvPr/>
        </p:nvSpPr>
        <p:spPr>
          <a:xfrm>
            <a:off x="4926062" y="6629400"/>
            <a:ext cx="2339876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584200">
              <a:buClr>
                <a:srgbClr val="FFFFFF"/>
              </a:buCl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Orbit 3D Mapping v17.0 - Confidential</a:t>
            </a:r>
          </a:p>
        </p:txBody>
      </p:sp>
      <p:sp>
        <p:nvSpPr>
          <p:cNvPr id="225" name="Shape 225"/>
          <p:cNvSpPr>
            <a:spLocks noGrp="1"/>
          </p:cNvSpPr>
          <p:nvPr>
            <p:ph type="sldNum" sz="quarter" idx="2"/>
          </p:nvPr>
        </p:nvSpPr>
        <p:spPr>
          <a:xfrm>
            <a:off x="11600668" y="6581775"/>
            <a:ext cx="184933" cy="23714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3DMC_Infographic_WHO Intensifi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7817" y="-1"/>
            <a:ext cx="9696366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000" fill="hold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DIN OT"/>
        <a:ea typeface="DIN OT"/>
        <a:cs typeface="DIN OT"/>
      </a:majorFont>
      <a:minorFont>
        <a:latin typeface="DIN OT"/>
        <a:ea typeface="DIN OT"/>
        <a:cs typeface="DIN O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DIN OT"/>
        <a:ea typeface="DIN OT"/>
        <a:cs typeface="DIN OT"/>
      </a:majorFont>
      <a:minorFont>
        <a:latin typeface="DIN OT"/>
        <a:ea typeface="DIN OT"/>
        <a:cs typeface="DIN O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900</Words>
  <Application>Microsoft Macintosh PowerPoint</Application>
  <PresentationFormat>Widescreen</PresentationFormat>
  <Paragraphs>280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Bebas Neue Bold</vt:lpstr>
      <vt:lpstr>Bebas Neue Regular</vt:lpstr>
      <vt:lpstr>DIN OT</vt:lpstr>
      <vt:lpstr>Gill Sans</vt:lpstr>
      <vt:lpstr>Helvetica</vt:lpstr>
      <vt:lpstr>Lucida Grande</vt:lpstr>
      <vt:lpstr>White</vt:lpstr>
      <vt:lpstr>3D MAPPING CLOUD</vt:lpstr>
      <vt:lpstr>PowerPoint Presentation</vt:lpstr>
      <vt:lpstr>View, Fuse, Share, Publish, Integrate and Sell  all 3D Mapping data</vt:lpstr>
      <vt:lpstr> Superb HTML5 Streaming Powerful Viewing, Sharing &amp; Integration Capabilities</vt:lpstr>
      <vt:lpstr>Self-Service  Manage Users and Data Marketplace</vt:lpstr>
      <vt:lpstr>  3D Mapping Cloud  Why ?</vt:lpstr>
      <vt:lpstr>3D Mapping Cloud - Portfolio Position</vt:lpstr>
      <vt:lpstr>3D Mapping Cloud - Portfolio Position</vt:lpstr>
      <vt:lpstr>PowerPoint Presentation</vt:lpstr>
      <vt:lpstr>PowerPoint Presentation</vt:lpstr>
      <vt:lpstr>Strong Industry Support</vt:lpstr>
      <vt:lpstr>Strong Industry Support</vt:lpstr>
      <vt:lpstr>All Data</vt:lpstr>
      <vt:lpstr>Limitless Data</vt:lpstr>
      <vt:lpstr>1 Aerial Lidar Example</vt:lpstr>
      <vt:lpstr>All Users</vt:lpstr>
      <vt:lpstr>Customers, Contractors, Anyone</vt:lpstr>
      <vt:lpstr>YOUR workflow - FREE SDK</vt:lpstr>
      <vt:lpstr>And Monetise your content</vt:lpstr>
      <vt:lpstr>3D Mapping Cloud - Market Position</vt:lpstr>
      <vt:lpstr>3D Mapping Cloud - Status</vt:lpstr>
      <vt:lpstr>3D Mapping Cloud - Status</vt:lpstr>
      <vt:lpstr>PARTNER TASKS</vt:lpstr>
      <vt:lpstr>Partner Tasks - Get Started</vt:lpstr>
      <vt:lpstr>Partner Tasks - Get Started</vt:lpstr>
      <vt:lpstr>Partner Tasks - Follow Up</vt:lpstr>
      <vt:lpstr>Partner Tasks - Social Promote</vt:lpstr>
      <vt:lpstr>Next : Partner Meeting</vt:lpstr>
      <vt:lpstr>  1. Get Started 2. Follow Blogs 3. Follow and Share on Social Media 4. Build Cases  5. Partner Meeting at Intergeo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MAPPING CLOUD</dc:title>
  <cp:lastModifiedBy>Peter Bonne</cp:lastModifiedBy>
  <cp:revision>1</cp:revision>
  <dcterms:modified xsi:type="dcterms:W3CDTF">2017-06-29T08:58:41Z</dcterms:modified>
</cp:coreProperties>
</file>